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119"/>
  </p:notesMasterIdLst>
  <p:handoutMasterIdLst>
    <p:handoutMasterId r:id="rId120"/>
  </p:handoutMasterIdLst>
  <p:sldIdLst>
    <p:sldId id="364" r:id="rId2"/>
    <p:sldId id="586" r:id="rId3"/>
    <p:sldId id="583" r:id="rId4"/>
    <p:sldId id="384" r:id="rId5"/>
    <p:sldId id="472" r:id="rId6"/>
    <p:sldId id="558" r:id="rId7"/>
    <p:sldId id="473" r:id="rId8"/>
    <p:sldId id="474" r:id="rId9"/>
    <p:sldId id="560" r:id="rId10"/>
    <p:sldId id="596" r:id="rId11"/>
    <p:sldId id="475" r:id="rId12"/>
    <p:sldId id="569" r:id="rId13"/>
    <p:sldId id="570" r:id="rId14"/>
    <p:sldId id="571" r:id="rId15"/>
    <p:sldId id="559" r:id="rId16"/>
    <p:sldId id="563" r:id="rId17"/>
    <p:sldId id="587" r:id="rId18"/>
    <p:sldId id="588" r:id="rId19"/>
    <p:sldId id="597" r:id="rId20"/>
    <p:sldId id="590" r:id="rId21"/>
    <p:sldId id="591" r:id="rId22"/>
    <p:sldId id="592" r:id="rId23"/>
    <p:sldId id="593" r:id="rId24"/>
    <p:sldId id="594" r:id="rId25"/>
    <p:sldId id="599" r:id="rId26"/>
    <p:sldId id="601" r:id="rId27"/>
    <p:sldId id="604" r:id="rId28"/>
    <p:sldId id="603" r:id="rId29"/>
    <p:sldId id="654" r:id="rId30"/>
    <p:sldId id="655" r:id="rId31"/>
    <p:sldId id="656" r:id="rId32"/>
    <p:sldId id="657" r:id="rId33"/>
    <p:sldId id="658" r:id="rId34"/>
    <p:sldId id="659" r:id="rId35"/>
    <p:sldId id="660" r:id="rId36"/>
    <p:sldId id="661" r:id="rId37"/>
    <p:sldId id="662" r:id="rId38"/>
    <p:sldId id="574" r:id="rId39"/>
    <p:sldId id="642" r:id="rId40"/>
    <p:sldId id="641" r:id="rId41"/>
    <p:sldId id="623" r:id="rId42"/>
    <p:sldId id="624" r:id="rId43"/>
    <p:sldId id="639" r:id="rId44"/>
    <p:sldId id="651" r:id="rId45"/>
    <p:sldId id="627" r:id="rId46"/>
    <p:sldId id="628" r:id="rId47"/>
    <p:sldId id="653" r:id="rId48"/>
    <p:sldId id="616" r:id="rId49"/>
    <p:sldId id="637" r:id="rId50"/>
    <p:sldId id="635" r:id="rId51"/>
    <p:sldId id="618" r:id="rId52"/>
    <p:sldId id="620" r:id="rId53"/>
    <p:sldId id="621" r:id="rId54"/>
    <p:sldId id="617" r:id="rId55"/>
    <p:sldId id="633" r:id="rId56"/>
    <p:sldId id="632" r:id="rId57"/>
    <p:sldId id="629" r:id="rId58"/>
    <p:sldId id="643" r:id="rId59"/>
    <p:sldId id="644" r:id="rId60"/>
    <p:sldId id="645" r:id="rId61"/>
    <p:sldId id="646" r:id="rId62"/>
    <p:sldId id="664" r:id="rId63"/>
    <p:sldId id="647" r:id="rId64"/>
    <p:sldId id="605" r:id="rId65"/>
    <p:sldId id="606" r:id="rId66"/>
    <p:sldId id="607" r:id="rId67"/>
    <p:sldId id="666" r:id="rId68"/>
    <p:sldId id="608" r:id="rId69"/>
    <p:sldId id="665" r:id="rId70"/>
    <p:sldId id="663" r:id="rId71"/>
    <p:sldId id="667" r:id="rId72"/>
    <p:sldId id="609" r:id="rId73"/>
    <p:sldId id="668" r:id="rId74"/>
    <p:sldId id="544" r:id="rId75"/>
    <p:sldId id="545" r:id="rId76"/>
    <p:sldId id="542" r:id="rId77"/>
    <p:sldId id="669" r:id="rId78"/>
    <p:sldId id="670" r:id="rId79"/>
    <p:sldId id="671" r:id="rId80"/>
    <p:sldId id="672" r:id="rId81"/>
    <p:sldId id="673" r:id="rId82"/>
    <p:sldId id="674" r:id="rId83"/>
    <p:sldId id="675" r:id="rId84"/>
    <p:sldId id="676" r:id="rId85"/>
    <p:sldId id="677" r:id="rId86"/>
    <p:sldId id="678" r:id="rId87"/>
    <p:sldId id="679" r:id="rId88"/>
    <p:sldId id="680" r:id="rId89"/>
    <p:sldId id="681" r:id="rId90"/>
    <p:sldId id="682" r:id="rId91"/>
    <p:sldId id="683" r:id="rId92"/>
    <p:sldId id="684" r:id="rId93"/>
    <p:sldId id="685" r:id="rId94"/>
    <p:sldId id="687" r:id="rId95"/>
    <p:sldId id="686" r:id="rId96"/>
    <p:sldId id="549" r:id="rId97"/>
    <p:sldId id="690" r:id="rId98"/>
    <p:sldId id="691" r:id="rId99"/>
    <p:sldId id="696" r:id="rId100"/>
    <p:sldId id="489" r:id="rId101"/>
    <p:sldId id="550" r:id="rId102"/>
    <p:sldId id="692" r:id="rId103"/>
    <p:sldId id="693" r:id="rId104"/>
    <p:sldId id="694" r:id="rId105"/>
    <p:sldId id="695" r:id="rId106"/>
    <p:sldId id="551" r:id="rId107"/>
    <p:sldId id="490" r:id="rId108"/>
    <p:sldId id="492" r:id="rId109"/>
    <p:sldId id="513" r:id="rId110"/>
    <p:sldId id="552" r:id="rId111"/>
    <p:sldId id="491" r:id="rId112"/>
    <p:sldId id="697" r:id="rId113"/>
    <p:sldId id="698" r:id="rId114"/>
    <p:sldId id="553" r:id="rId115"/>
    <p:sldId id="555" r:id="rId116"/>
    <p:sldId id="556" r:id="rId117"/>
    <p:sldId id="689" r:id="rId118"/>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sz="2800" b="1" i="0" u="none" kern="1200" baseline="0">
        <a:solidFill>
          <a:srgbClr val="CC3300"/>
        </a:solidFill>
        <a:latin typeface="Tahoma" panose="020B060403050404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2800" b="1" i="0" u="none" kern="1200" baseline="0">
        <a:solidFill>
          <a:srgbClr val="CC3300"/>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2800" b="1" i="0" u="none" kern="1200" baseline="0">
        <a:solidFill>
          <a:srgbClr val="CC3300"/>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2800" b="1" i="0" u="none" kern="1200" baseline="0">
        <a:solidFill>
          <a:srgbClr val="CC3300"/>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2800" b="1" i="0" u="none" kern="1200" baseline="0">
        <a:solidFill>
          <a:srgbClr val="CC3300"/>
        </a:solidFill>
        <a:latin typeface="Tahoma" panose="020B060403050404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2800" b="1" i="0" u="none" kern="1200" baseline="0">
        <a:solidFill>
          <a:srgbClr val="CC3300"/>
        </a:solidFill>
        <a:latin typeface="Tahoma" panose="020B060403050404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2800" b="1" i="0" u="none" kern="1200" baseline="0">
        <a:solidFill>
          <a:srgbClr val="CC3300"/>
        </a:solidFill>
        <a:latin typeface="Tahoma" panose="020B060403050404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2800" b="1" i="0" u="none" kern="1200" baseline="0">
        <a:solidFill>
          <a:srgbClr val="CC3300"/>
        </a:solidFill>
        <a:latin typeface="Tahoma" panose="020B060403050404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2800" b="1" i="0" u="none" kern="1200" baseline="0">
        <a:solidFill>
          <a:srgbClr val="CC3300"/>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5E08"/>
    <a:srgbClr val="0000CC"/>
    <a:srgbClr val="0000FF"/>
    <a:srgbClr val="FF3300"/>
    <a:srgbClr val="CC3300"/>
    <a:srgbClr val="FFA827"/>
    <a:srgbClr val="BE6A0E"/>
    <a:srgbClr val="EE85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51"/>
    <p:restoredTop sz="94667"/>
  </p:normalViewPr>
  <p:slideViewPr>
    <p:cSldViewPr showGuides="1">
      <p:cViewPr varScale="1">
        <p:scale>
          <a:sx n="121" d="100"/>
          <a:sy n="121" d="100"/>
        </p:scale>
        <p:origin x="10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none" lIns="92075" tIns="46038" rIns="92075" bIns="46038" numCol="1" anchor="ctr" anchorCtr="0" compatLnSpc="1"/>
          <a:lstStyle>
            <a:lvl1pPr algn="l" eaLnBrk="0" hangingPunct="0">
              <a:defRPr sz="1200" b="0">
                <a:solidFill>
                  <a:schemeClr val="tx1"/>
                </a:solidFill>
                <a:effectLst/>
                <a:latin typeface="Times New Roman" panose="02020603050405020304" pitchFamily="18" charset="0"/>
                <a:cs typeface="+mn-cs"/>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099"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none" lIns="92075" tIns="46038" rIns="92075" bIns="46038" numCol="1" anchor="ctr" anchorCtr="0" compatLnSpc="1"/>
          <a:lstStyle>
            <a:lvl1pPr algn="r" eaLnBrk="0" hangingPunct="0">
              <a:defRPr sz="1200" b="0">
                <a:solidFill>
                  <a:schemeClr val="tx1"/>
                </a:solidFill>
                <a:effectLst/>
                <a:latin typeface="Times New Roman" panose="02020603050405020304" pitchFamily="18" charset="0"/>
                <a:cs typeface="+mn-cs"/>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100"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none" lIns="92075" tIns="46038" rIns="92075" bIns="46038" numCol="1" anchor="b" anchorCtr="0" compatLnSpc="1"/>
          <a:lstStyle>
            <a:lvl1pPr algn="l" eaLnBrk="0" hangingPunct="0">
              <a:defRPr sz="1200" b="0">
                <a:solidFill>
                  <a:schemeClr val="tx1"/>
                </a:solidFill>
                <a:effectLst/>
                <a:latin typeface="Times New Roman" panose="02020603050405020304" pitchFamily="18" charset="0"/>
                <a:cs typeface="+mn-cs"/>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none" lIns="92075" tIns="46038" rIns="92075" bIns="46038" numCol="1" anchor="b" anchorCtr="0" compatLnSpc="1"/>
          <a:lstStyle/>
          <a:p>
            <a:pPr lvl="0" algn="r">
              <a:buNone/>
            </a:pPr>
            <a:fld id="{9A0DB2DC-4C9A-4742-B13C-FB6460FD3503}" type="slidenum">
              <a:rPr lang="en-US" sz="1200" b="0" dirty="0">
                <a:solidFill>
                  <a:schemeClr val="tx1"/>
                </a:solidFill>
                <a:latin typeface="Times New Roman" panose="02020603050405020304" pitchFamily="18" charset="0"/>
              </a:rPr>
              <a:pPr lvl="0" algn="r">
                <a:buNone/>
              </a:pPr>
              <a:t>‹#›</a:t>
            </a:fld>
            <a:endParaRPr lang="en-US" sz="12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219008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2075" tIns="46038" rIns="92075" bIns="46038" numCol="1" anchor="t" anchorCtr="0" compatLnSpc="1"/>
          <a:lstStyle>
            <a:lvl1pPr algn="l" eaLnBrk="0" hangingPunct="0">
              <a:defRPr sz="1200" b="0">
                <a:solidFill>
                  <a:schemeClr val="tx1"/>
                </a:solidFill>
                <a:effectLst/>
                <a:latin typeface="Times New Roman" panose="02020603050405020304" pitchFamily="18" charset="0"/>
                <a:cs typeface="+mn-cs"/>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2075" tIns="46038" rIns="92075" bIns="46038" numCol="1" anchor="t" anchorCtr="0" compatLnSpc="1"/>
          <a:lstStyle>
            <a:lvl1pPr algn="r" eaLnBrk="0" hangingPunct="0">
              <a:defRPr sz="1200" b="0">
                <a:solidFill>
                  <a:schemeClr val="tx1"/>
                </a:solidFill>
                <a:effectLst/>
                <a:latin typeface="Times New Roman" panose="02020603050405020304" pitchFamily="18" charset="0"/>
                <a:cs typeface="+mn-cs"/>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2228" name="Rectangle 4"/>
          <p:cNvSpPr>
            <a:spLocks noGrp="1" noRot="1" noChangeAspect="1" noTextEdit="1"/>
          </p:cNvSpPr>
          <p:nvPr>
            <p:ph type="sldImg" idx="2"/>
          </p:nvPr>
        </p:nvSpPr>
        <p:spPr>
          <a:xfrm>
            <a:off x="1144588" y="687388"/>
            <a:ext cx="4568825" cy="3425825"/>
          </a:xfrm>
          <a:prstGeom prst="rect">
            <a:avLst/>
          </a:prstGeom>
          <a:noFill/>
          <a:ln w="12700"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2075" tIns="46038" rIns="92075" bIns="46038"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Fifth level</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2075" tIns="46038" rIns="92075" bIns="46038" numCol="1" anchor="b" anchorCtr="0" compatLnSpc="1"/>
          <a:lstStyle>
            <a:lvl1pPr algn="l" eaLnBrk="0" hangingPunct="0">
              <a:defRPr sz="1200" b="0">
                <a:solidFill>
                  <a:schemeClr val="tx1"/>
                </a:solidFill>
                <a:effectLst/>
                <a:latin typeface="Times New Roman" panose="02020603050405020304" pitchFamily="18" charset="0"/>
                <a:cs typeface="+mn-cs"/>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2075" tIns="46038" rIns="92075" bIns="46038" numCol="1" anchor="b" anchorCtr="0" compatLnSpc="1"/>
          <a:lstStyle/>
          <a:p>
            <a:pPr lvl="0" algn="r">
              <a:buNone/>
            </a:pPr>
            <a:fld id="{9A0DB2DC-4C9A-4742-B13C-FB6460FD3503}" type="slidenum">
              <a:rPr lang="en-US" sz="1200" b="0" dirty="0">
                <a:solidFill>
                  <a:schemeClr val="tx1"/>
                </a:solidFill>
                <a:latin typeface="Times New Roman" panose="02020603050405020304" pitchFamily="18" charset="0"/>
              </a:rPr>
              <a:pPr lvl="0" algn="r">
                <a:buNone/>
              </a:pPr>
              <a:t>‹#›</a:t>
            </a:fld>
            <a:endParaRPr lang="en-US" sz="12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2356620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1</a:t>
            </a:fld>
            <a:endParaRPr lang="en-US" sz="1200" b="0" dirty="0">
              <a:solidFill>
                <a:schemeClr val="tx1"/>
              </a:solidFill>
              <a:latin typeface="Times New Roman" panose="02020603050405020304" pitchFamily="18" charset="0"/>
            </a:endParaRPr>
          </a:p>
        </p:txBody>
      </p:sp>
      <p:sp>
        <p:nvSpPr>
          <p:cNvPr id="53251" name="Rectangle 2"/>
          <p:cNvSpPr>
            <a:spLocks noGrp="1" noRot="1" noChangeAspect="1" noTextEdit="1"/>
          </p:cNvSpPr>
          <p:nvPr>
            <p:ph type="sldImg"/>
          </p:nvPr>
        </p:nvSpPr>
        <p:spPr/>
      </p:sp>
      <p:sp>
        <p:nvSpPr>
          <p:cNvPr id="53252" name="Rectangle 3"/>
          <p:cNvSpPr>
            <a:spLocks noGrp="1"/>
          </p:cNvSpPr>
          <p:nvPr>
            <p:ph type="body" idx="1"/>
          </p:nvPr>
        </p:nvSpPr>
        <p:spPr/>
        <p:txBody>
          <a:bodyPr wrap="square" lIns="92075" tIns="46038" rIns="92075" bIns="46038" anchor="t" anchorCtr="0"/>
          <a:lstStyle/>
          <a:p>
            <a:pPr lvl="0"/>
            <a:endParaRPr dirty="0"/>
          </a:p>
        </p:txBody>
      </p:sp>
    </p:spTree>
    <p:extLst>
      <p:ext uri="{BB962C8B-B14F-4D97-AF65-F5344CB8AC3E}">
        <p14:creationId xmlns:p14="http://schemas.microsoft.com/office/powerpoint/2010/main" val="3361061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p:sp>
      <p:sp>
        <p:nvSpPr>
          <p:cNvPr id="77827" name="Notes Placeholder 2"/>
          <p:cNvSpPr>
            <a:spLocks noGrp="1"/>
          </p:cNvSpPr>
          <p:nvPr>
            <p:ph type="body" idx="1"/>
          </p:nvPr>
        </p:nvSpPr>
        <p:spPr/>
        <p:txBody>
          <a:bodyPr wrap="square" lIns="92075" tIns="46038" rIns="92075" bIns="46038" anchor="t" anchorCtr="0"/>
          <a:lstStyle/>
          <a:p>
            <a:pPr lvl="0"/>
            <a:endParaRPr dirty="0"/>
          </a:p>
        </p:txBody>
      </p:sp>
      <p:sp>
        <p:nvSpPr>
          <p:cNvPr id="77828" name="Slide Number Placeholder 3"/>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107</a:t>
            </a:fld>
            <a:endParaRPr lang="en-US" sz="12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70604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p:sp>
      <p:sp>
        <p:nvSpPr>
          <p:cNvPr id="78851" name="Notes Placeholder 2"/>
          <p:cNvSpPr>
            <a:spLocks noGrp="1"/>
          </p:cNvSpPr>
          <p:nvPr>
            <p:ph type="body" idx="1"/>
          </p:nvPr>
        </p:nvSpPr>
        <p:spPr/>
        <p:txBody>
          <a:bodyPr wrap="square" lIns="92075" tIns="46038" rIns="92075" bIns="46038" anchor="t" anchorCtr="0"/>
          <a:lstStyle/>
          <a:p>
            <a:pPr lvl="0"/>
            <a:endParaRPr dirty="0"/>
          </a:p>
        </p:txBody>
      </p:sp>
      <p:sp>
        <p:nvSpPr>
          <p:cNvPr id="78852" name="Slide Number Placeholder 3"/>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108</a:t>
            </a:fld>
            <a:endParaRPr lang="en-US" sz="12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659151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p:sp>
      <p:sp>
        <p:nvSpPr>
          <p:cNvPr id="79875" name="Notes Placeholder 2"/>
          <p:cNvSpPr>
            <a:spLocks noGrp="1"/>
          </p:cNvSpPr>
          <p:nvPr>
            <p:ph type="body" idx="1"/>
          </p:nvPr>
        </p:nvSpPr>
        <p:spPr/>
        <p:txBody>
          <a:bodyPr wrap="square" lIns="92075" tIns="46038" rIns="92075" bIns="46038" anchor="t" anchorCtr="0"/>
          <a:lstStyle/>
          <a:p>
            <a:pPr lvl="0"/>
            <a:endParaRPr dirty="0"/>
          </a:p>
        </p:txBody>
      </p:sp>
      <p:sp>
        <p:nvSpPr>
          <p:cNvPr id="79876" name="Slide Number Placeholder 3"/>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109</a:t>
            </a:fld>
            <a:endParaRPr lang="en-US" sz="12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419444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p:sp>
      <p:sp>
        <p:nvSpPr>
          <p:cNvPr id="80899" name="Notes Placeholder 2"/>
          <p:cNvSpPr>
            <a:spLocks noGrp="1"/>
          </p:cNvSpPr>
          <p:nvPr>
            <p:ph type="body" idx="1"/>
          </p:nvPr>
        </p:nvSpPr>
        <p:spPr/>
        <p:txBody>
          <a:bodyPr wrap="square" lIns="92075" tIns="46038" rIns="92075" bIns="46038" anchor="t" anchorCtr="0"/>
          <a:lstStyle/>
          <a:p>
            <a:pPr lvl="0"/>
            <a:endParaRPr dirty="0"/>
          </a:p>
        </p:txBody>
      </p:sp>
      <p:sp>
        <p:nvSpPr>
          <p:cNvPr id="80900" name="Slide Number Placeholder 3"/>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111</a:t>
            </a:fld>
            <a:endParaRPr lang="en-US" sz="12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056335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4</a:t>
            </a:fld>
            <a:endParaRPr lang="en-US" sz="1200" b="0" dirty="0">
              <a:solidFill>
                <a:schemeClr val="tx1"/>
              </a:solidFill>
              <a:latin typeface="Times New Roman" panose="02020603050405020304" pitchFamily="18" charset="0"/>
            </a:endParaRPr>
          </a:p>
        </p:txBody>
      </p:sp>
      <p:sp>
        <p:nvSpPr>
          <p:cNvPr id="54275" name="Rectangle 2"/>
          <p:cNvSpPr>
            <a:spLocks noGrp="1" noRot="1" noChangeAspect="1" noTextEdit="1"/>
          </p:cNvSpPr>
          <p:nvPr>
            <p:ph type="sldImg"/>
          </p:nvPr>
        </p:nvSpPr>
        <p:spPr/>
      </p:sp>
      <p:sp>
        <p:nvSpPr>
          <p:cNvPr id="54276" name="Rectangle 3"/>
          <p:cNvSpPr>
            <a:spLocks noGrp="1"/>
          </p:cNvSpPr>
          <p:nvPr>
            <p:ph type="body" idx="1"/>
          </p:nvPr>
        </p:nvSpPr>
        <p:spPr/>
        <p:txBody>
          <a:bodyPr wrap="square" lIns="92075" tIns="46038" rIns="92075" bIns="46038" anchor="t" anchorCtr="0"/>
          <a:lstStyle/>
          <a:p>
            <a:pPr lvl="0"/>
            <a:endParaRPr dirty="0"/>
          </a:p>
        </p:txBody>
      </p:sp>
    </p:spTree>
    <p:extLst>
      <p:ext uri="{BB962C8B-B14F-4D97-AF65-F5344CB8AC3E}">
        <p14:creationId xmlns:p14="http://schemas.microsoft.com/office/powerpoint/2010/main" val="11129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5</a:t>
            </a:fld>
            <a:endParaRPr lang="en-US" sz="1200" b="0" dirty="0">
              <a:solidFill>
                <a:schemeClr val="tx1"/>
              </a:solidFill>
              <a:latin typeface="Times New Roman" panose="02020603050405020304" pitchFamily="18" charset="0"/>
            </a:endParaRPr>
          </a:p>
        </p:txBody>
      </p:sp>
      <p:sp>
        <p:nvSpPr>
          <p:cNvPr id="55299" name="Rectangle 2"/>
          <p:cNvSpPr>
            <a:spLocks noGrp="1" noRot="1" noChangeAspect="1" noTextEdit="1"/>
          </p:cNvSpPr>
          <p:nvPr>
            <p:ph type="sldImg"/>
          </p:nvPr>
        </p:nvSpPr>
        <p:spPr/>
      </p:sp>
      <p:sp>
        <p:nvSpPr>
          <p:cNvPr id="55300" name="Rectangle 3"/>
          <p:cNvSpPr>
            <a:spLocks noGrp="1"/>
          </p:cNvSpPr>
          <p:nvPr>
            <p:ph type="body" idx="1"/>
          </p:nvPr>
        </p:nvSpPr>
        <p:spPr/>
        <p:txBody>
          <a:bodyPr wrap="square" lIns="92075" tIns="46038" rIns="92075" bIns="46038" anchor="t" anchorCtr="0"/>
          <a:lstStyle/>
          <a:p>
            <a:pPr lvl="0"/>
            <a:endParaRPr dirty="0"/>
          </a:p>
        </p:txBody>
      </p:sp>
    </p:spTree>
    <p:extLst>
      <p:ext uri="{BB962C8B-B14F-4D97-AF65-F5344CB8AC3E}">
        <p14:creationId xmlns:p14="http://schemas.microsoft.com/office/powerpoint/2010/main" val="2545596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7</a:t>
            </a:fld>
            <a:endParaRPr lang="en-US" sz="1200" b="0" dirty="0">
              <a:solidFill>
                <a:schemeClr val="tx1"/>
              </a:solidFill>
              <a:latin typeface="Times New Roman" panose="02020603050405020304" pitchFamily="18" charset="0"/>
            </a:endParaRPr>
          </a:p>
        </p:txBody>
      </p:sp>
      <p:sp>
        <p:nvSpPr>
          <p:cNvPr id="57347" name="Rectangle 2"/>
          <p:cNvSpPr>
            <a:spLocks noGrp="1" noRot="1" noChangeAspect="1" noTextEdit="1"/>
          </p:cNvSpPr>
          <p:nvPr>
            <p:ph type="sldImg"/>
          </p:nvPr>
        </p:nvSpPr>
        <p:spPr/>
      </p:sp>
      <p:sp>
        <p:nvSpPr>
          <p:cNvPr id="57348" name="Rectangle 3"/>
          <p:cNvSpPr>
            <a:spLocks noGrp="1"/>
          </p:cNvSpPr>
          <p:nvPr>
            <p:ph type="body" idx="1"/>
          </p:nvPr>
        </p:nvSpPr>
        <p:spPr/>
        <p:txBody>
          <a:bodyPr wrap="square" lIns="92075" tIns="46038" rIns="92075" bIns="46038" anchor="t" anchorCtr="0"/>
          <a:lstStyle/>
          <a:p>
            <a:pPr lvl="0"/>
            <a:endParaRPr dirty="0"/>
          </a:p>
        </p:txBody>
      </p:sp>
    </p:spTree>
    <p:extLst>
      <p:ext uri="{BB962C8B-B14F-4D97-AF65-F5344CB8AC3E}">
        <p14:creationId xmlns:p14="http://schemas.microsoft.com/office/powerpoint/2010/main" val="125273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8</a:t>
            </a:fld>
            <a:endParaRPr lang="en-US" sz="1200" b="0" dirty="0">
              <a:solidFill>
                <a:schemeClr val="tx1"/>
              </a:solidFill>
              <a:latin typeface="Times New Roman" panose="02020603050405020304" pitchFamily="18" charset="0"/>
            </a:endParaRPr>
          </a:p>
        </p:txBody>
      </p:sp>
      <p:sp>
        <p:nvSpPr>
          <p:cNvPr id="58371" name="Rectangle 1026"/>
          <p:cNvSpPr>
            <a:spLocks noGrp="1" noRot="1" noChangeAspect="1" noTextEdit="1"/>
          </p:cNvSpPr>
          <p:nvPr>
            <p:ph type="sldImg"/>
          </p:nvPr>
        </p:nvSpPr>
        <p:spPr>
          <a:solidFill>
            <a:srgbClr val="FFFFFF">
              <a:alpha val="100000"/>
            </a:srgbClr>
          </a:solidFill>
        </p:spPr>
      </p:sp>
      <p:sp>
        <p:nvSpPr>
          <p:cNvPr id="58372" name="Rectangle 1027"/>
          <p:cNvSpPr>
            <a:spLocks noGrp="1"/>
          </p:cNvSpPr>
          <p:nvPr>
            <p:ph type="body" idx="1"/>
          </p:nvPr>
        </p:nvSpPr>
        <p:spPr/>
        <p:txBody>
          <a:bodyPr wrap="square" lIns="92075" tIns="46038" rIns="92075" bIns="46038" anchor="t" anchorCtr="0"/>
          <a:lstStyle/>
          <a:p>
            <a:pPr lvl="0"/>
            <a:endParaRPr dirty="0"/>
          </a:p>
        </p:txBody>
      </p:sp>
    </p:spTree>
    <p:extLst>
      <p:ext uri="{BB962C8B-B14F-4D97-AF65-F5344CB8AC3E}">
        <p14:creationId xmlns:p14="http://schemas.microsoft.com/office/powerpoint/2010/main" val="404263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11</a:t>
            </a:fld>
            <a:endParaRPr lang="en-US" sz="1200" b="0" dirty="0">
              <a:solidFill>
                <a:schemeClr val="tx1"/>
              </a:solidFill>
              <a:latin typeface="Times New Roman" panose="02020603050405020304" pitchFamily="18" charset="0"/>
            </a:endParaRPr>
          </a:p>
        </p:txBody>
      </p:sp>
      <p:sp>
        <p:nvSpPr>
          <p:cNvPr id="59395" name="Rectangle 1026"/>
          <p:cNvSpPr>
            <a:spLocks noGrp="1" noRot="1" noChangeAspect="1" noTextEdit="1"/>
          </p:cNvSpPr>
          <p:nvPr>
            <p:ph type="sldImg"/>
          </p:nvPr>
        </p:nvSpPr>
        <p:spPr/>
      </p:sp>
      <p:sp>
        <p:nvSpPr>
          <p:cNvPr id="59396" name="Rectangle 1027"/>
          <p:cNvSpPr>
            <a:spLocks noGrp="1"/>
          </p:cNvSpPr>
          <p:nvPr>
            <p:ph type="body" idx="1"/>
          </p:nvPr>
        </p:nvSpPr>
        <p:spPr/>
        <p:txBody>
          <a:bodyPr wrap="square" lIns="92075" tIns="46038" rIns="92075" bIns="46038" anchor="t" anchorCtr="0"/>
          <a:lstStyle/>
          <a:p>
            <a:pPr lvl="0"/>
            <a:endParaRPr dirty="0"/>
          </a:p>
        </p:txBody>
      </p:sp>
    </p:spTree>
    <p:extLst>
      <p:ext uri="{BB962C8B-B14F-4D97-AF65-F5344CB8AC3E}">
        <p14:creationId xmlns:p14="http://schemas.microsoft.com/office/powerpoint/2010/main" val="2691073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7647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p:sp>
      <p:sp>
        <p:nvSpPr>
          <p:cNvPr id="75779" name="Notes Placeholder 2"/>
          <p:cNvSpPr>
            <a:spLocks noGrp="1"/>
          </p:cNvSpPr>
          <p:nvPr>
            <p:ph type="body" idx="1"/>
          </p:nvPr>
        </p:nvSpPr>
        <p:spPr/>
        <p:txBody>
          <a:bodyPr wrap="square" lIns="92075" tIns="46038" rIns="92075" bIns="46038" anchor="t" anchorCtr="0"/>
          <a:lstStyle/>
          <a:p>
            <a:pPr lvl="0"/>
            <a:endParaRPr dirty="0"/>
          </a:p>
        </p:txBody>
      </p:sp>
      <p:sp>
        <p:nvSpPr>
          <p:cNvPr id="75780" name="Slide Number Placeholder 3"/>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76</a:t>
            </a:fld>
            <a:endParaRPr lang="en-US" sz="12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028893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p:sp>
      <p:sp>
        <p:nvSpPr>
          <p:cNvPr id="76803" name="Notes Placeholder 2"/>
          <p:cNvSpPr>
            <a:spLocks noGrp="1"/>
          </p:cNvSpPr>
          <p:nvPr>
            <p:ph type="body" idx="1"/>
          </p:nvPr>
        </p:nvSpPr>
        <p:spPr/>
        <p:txBody>
          <a:bodyPr wrap="square" lIns="92075" tIns="46038" rIns="92075" bIns="46038" anchor="t" anchorCtr="0"/>
          <a:lstStyle/>
          <a:p>
            <a:pPr lvl="0"/>
            <a:endParaRPr dirty="0"/>
          </a:p>
        </p:txBody>
      </p:sp>
      <p:sp>
        <p:nvSpPr>
          <p:cNvPr id="76804" name="Slide Number Placeholder 3"/>
          <p:cNvSpPr txBox="1">
            <a:spLocks noGrp="1"/>
          </p:cNvSpPr>
          <p:nvPr>
            <p:ph type="sldNum" sz="quarter"/>
          </p:nvPr>
        </p:nvSpPr>
        <p:spPr>
          <a:xfrm>
            <a:off x="3886200" y="8686800"/>
            <a:ext cx="2971800" cy="457200"/>
          </a:xfrm>
          <a:prstGeom prst="rect">
            <a:avLst/>
          </a:prstGeom>
          <a:noFill/>
          <a:ln w="9525">
            <a:noFill/>
          </a:ln>
        </p:spPr>
        <p:txBody>
          <a:bodyPr lIns="92075" tIns="46038" rIns="92075" bIns="46038" anchor="b" anchorCtr="0"/>
          <a:lstStyle/>
          <a:p>
            <a:pPr lvl="0" algn="r"/>
            <a:fld id="{9A0DB2DC-4C9A-4742-B13C-FB6460FD3503}" type="slidenum">
              <a:rPr lang="en-US" sz="1200" b="0" dirty="0">
                <a:solidFill>
                  <a:schemeClr val="tx1"/>
                </a:solidFill>
                <a:latin typeface="Times New Roman" panose="02020603050405020304" pitchFamily="18" charset="0"/>
              </a:rPr>
              <a:pPr lvl="0" algn="r"/>
              <a:t>100</a:t>
            </a:fld>
            <a:endParaRPr lang="en-US" sz="12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439226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71448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21376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082821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573213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6421838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105886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dirty="0"/>
              <a:pPr/>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dirty="0"/>
              <a:pPr/>
              <a:t>‹#›</a:t>
            </a:fld>
            <a:endParaRPr lang="en-US" dirty="0"/>
          </a:p>
        </p:txBody>
      </p:sp>
    </p:spTree>
    <p:extLst>
      <p:ext uri="{BB962C8B-B14F-4D97-AF65-F5344CB8AC3E}">
        <p14:creationId xmlns:p14="http://schemas.microsoft.com/office/powerpoint/2010/main" val="2344265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521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dirty="0"/>
              <a:pPr/>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dirty="0"/>
              <a:pPr/>
              <a:t>‹#›</a:t>
            </a:fld>
            <a:endParaRPr lang="en-US" dirty="0"/>
          </a:p>
        </p:txBody>
      </p:sp>
      <p:sp>
        <p:nvSpPr>
          <p:cNvPr id="7" name="Text Box 4"/>
          <p:cNvSpPr txBox="1"/>
          <p:nvPr userDrawn="1"/>
        </p:nvSpPr>
        <p:spPr>
          <a:xfrm>
            <a:off x="3394710" y="6484620"/>
            <a:ext cx="757555" cy="513080"/>
          </a:xfrm>
          <a:prstGeom prst="rect">
            <a:avLst/>
          </a:prstGeom>
          <a:noFill/>
        </p:spPr>
        <p:txBody>
          <a:bodyPr wrap="square" rtlCol="0">
            <a:noAutofit/>
          </a:bodyPr>
          <a:lstStyle/>
          <a:p>
            <a:endParaRPr lang="en-US"/>
          </a:p>
        </p:txBody>
      </p:sp>
    </p:spTree>
    <p:extLst>
      <p:ext uri="{BB962C8B-B14F-4D97-AF65-F5344CB8AC3E}">
        <p14:creationId xmlns:p14="http://schemas.microsoft.com/office/powerpoint/2010/main" val="2369133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5667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2592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93461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5318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3134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DDF080-5E8C-48AD-84E5-6C08B304C14E}" type="datetimeFigureOut">
              <a:rPr lang="en-US" dirty="0"/>
              <a:pPr/>
              <a:t>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333891-D5E7-4C7B-BF1D-E855E53CB5A8}" type="slidenum">
              <a:rPr lang="en-US" dirty="0"/>
              <a:pPr/>
              <a:t>‹#›</a:t>
            </a:fld>
            <a:endParaRPr lang="en-US" dirty="0"/>
          </a:p>
        </p:txBody>
      </p:sp>
    </p:spTree>
    <p:extLst>
      <p:ext uri="{BB962C8B-B14F-4D97-AF65-F5344CB8AC3E}">
        <p14:creationId xmlns:p14="http://schemas.microsoft.com/office/powerpoint/2010/main" val="2519008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6083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2/1/2024</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47507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Data_analysis" TargetMode="External"/><Relationship Id="rId2" Type="http://schemas.openxmlformats.org/officeDocument/2006/relationships/hyperlink" Target="https://en.wikipedia.org/wiki/Business_intelligence" TargetMode="External"/><Relationship Id="rId1" Type="http://schemas.openxmlformats.org/officeDocument/2006/relationships/slideLayout" Target="../slideLayouts/slideLayout2.xml"/><Relationship Id="rId4" Type="http://schemas.openxmlformats.org/officeDocument/2006/relationships/hyperlink" Target="https://en.wikipedia.org/wiki/Repository_(version_control)"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ctrTitle"/>
          </p:nvPr>
        </p:nvSpPr>
        <p:spPr>
          <a:xfrm>
            <a:off x="304800" y="609600"/>
            <a:ext cx="8458200" cy="1981200"/>
          </a:xfrm>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ts val="1200"/>
              </a:spcBef>
              <a:spcAft>
                <a:spcPct val="0"/>
              </a:spcAft>
              <a:buClrTx/>
              <a:buSzTx/>
              <a:buFontTx/>
              <a:buNone/>
              <a:defRPr/>
            </a:pPr>
            <a:r>
              <a:rPr kumimoji="0" lang="en-US" sz="4800" b="1" i="0" u="none" strike="noStrike" kern="0" cap="none" spc="0" normalizeH="0" baseline="0" noProof="0" dirty="0" smtClean="0">
                <a:ln>
                  <a:noFill/>
                </a:ln>
                <a:solidFill>
                  <a:srgbClr val="F85E08"/>
                </a:solidFill>
                <a:effectLst>
                  <a:outerShdw blurRad="38100" dist="38100" dir="2700000" algn="tl">
                    <a:srgbClr val="C0C0C0"/>
                  </a:outerShdw>
                </a:effectLst>
                <a:uLnTx/>
                <a:uFillTx/>
                <a:latin typeface="+mj-lt"/>
                <a:ea typeface="+mj-ea"/>
                <a:cs typeface="+mj-cs"/>
              </a:rPr>
              <a:t/>
            </a:r>
            <a:br>
              <a:rPr kumimoji="0" lang="en-US" sz="4800" b="1" i="0" u="none" strike="noStrike" kern="0" cap="none" spc="0" normalizeH="0" baseline="0" noProof="0" dirty="0" smtClean="0">
                <a:ln>
                  <a:noFill/>
                </a:ln>
                <a:solidFill>
                  <a:srgbClr val="F85E08"/>
                </a:solidFill>
                <a:effectLst>
                  <a:outerShdw blurRad="38100" dist="38100" dir="2700000" algn="tl">
                    <a:srgbClr val="C0C0C0"/>
                  </a:outerShdw>
                </a:effectLst>
                <a:uLnTx/>
                <a:uFillTx/>
                <a:latin typeface="+mj-lt"/>
                <a:ea typeface="+mj-ea"/>
                <a:cs typeface="+mj-cs"/>
              </a:rPr>
            </a:br>
            <a:r>
              <a:rPr kumimoji="0" lang="en-US" sz="4800" b="1" i="0" u="none" strike="noStrike" kern="0" cap="none" spc="0" normalizeH="0" baseline="0" noProof="0" dirty="0">
                <a:ln>
                  <a:noFill/>
                </a:ln>
                <a:solidFill>
                  <a:srgbClr val="F85E08"/>
                </a:solidFill>
                <a:effectLst>
                  <a:outerShdw blurRad="38100" dist="38100" dir="2700000" algn="tl">
                    <a:srgbClr val="C0C0C0"/>
                  </a:outerShdw>
                </a:effectLst>
                <a:uLnTx/>
                <a:uFillTx/>
                <a:latin typeface="+mj-lt"/>
                <a:ea typeface="+mj-ea"/>
                <a:cs typeface="+mj-cs"/>
              </a:rPr>
              <a:t/>
            </a:r>
            <a:br>
              <a:rPr kumimoji="0" lang="en-US" sz="4800" b="1" i="0" u="none" strike="noStrike" kern="0" cap="none" spc="0" normalizeH="0" baseline="0" noProof="0" dirty="0">
                <a:ln>
                  <a:noFill/>
                </a:ln>
                <a:solidFill>
                  <a:srgbClr val="F85E08"/>
                </a:solidFill>
                <a:effectLst>
                  <a:outerShdw blurRad="38100" dist="38100" dir="2700000" algn="tl">
                    <a:srgbClr val="C0C0C0"/>
                  </a:outerShdw>
                </a:effectLst>
                <a:uLnTx/>
                <a:uFillTx/>
                <a:latin typeface="+mj-lt"/>
                <a:ea typeface="+mj-ea"/>
                <a:cs typeface="+mj-cs"/>
              </a:rPr>
            </a:br>
            <a:r>
              <a:rPr kumimoji="0" lang="en-US" sz="4800" b="1" i="0" u="none" strike="noStrike" kern="0" cap="none" spc="0" normalizeH="0" baseline="0" noProof="0" dirty="0" smtClean="0">
                <a:ln>
                  <a:noFill/>
                </a:ln>
                <a:solidFill>
                  <a:srgbClr val="F85E08"/>
                </a:solidFill>
                <a:effectLst>
                  <a:outerShdw blurRad="38100" dist="38100" dir="2700000" algn="tl">
                    <a:srgbClr val="C0C0C0"/>
                  </a:outerShdw>
                </a:effectLst>
                <a:uLnTx/>
                <a:uFillTx/>
                <a:latin typeface="+mj-lt"/>
                <a:ea typeface="+mj-ea"/>
                <a:cs typeface="+mj-cs"/>
              </a:rPr>
              <a:t/>
            </a:r>
            <a:br>
              <a:rPr kumimoji="0" lang="en-US" sz="4800" b="1" i="0" u="none" strike="noStrike" kern="0" cap="none" spc="0" normalizeH="0" baseline="0" noProof="0" dirty="0" smtClean="0">
                <a:ln>
                  <a:noFill/>
                </a:ln>
                <a:solidFill>
                  <a:srgbClr val="F85E08"/>
                </a:solidFill>
                <a:effectLst>
                  <a:outerShdw blurRad="38100" dist="38100" dir="2700000" algn="tl">
                    <a:srgbClr val="C0C0C0"/>
                  </a:outerShdw>
                </a:effectLst>
                <a:uLnTx/>
                <a:uFillTx/>
                <a:latin typeface="+mj-lt"/>
                <a:ea typeface="+mj-ea"/>
                <a:cs typeface="+mj-cs"/>
              </a:rPr>
            </a:br>
            <a:endParaRPr kumimoji="0" lang="en-US" sz="4800" b="0" i="0" u="none" strike="noStrike" kern="0" cap="none" spc="0" normalizeH="0" baseline="0" noProof="0" dirty="0">
              <a:ln>
                <a:noFill/>
              </a:ln>
              <a:solidFill>
                <a:srgbClr val="F85E08"/>
              </a:solidFill>
              <a:effectLst>
                <a:outerShdw blurRad="38100" dist="38100" dir="2700000" algn="tl">
                  <a:srgbClr val="C0C0C0"/>
                </a:outerShdw>
              </a:effectLst>
              <a:uLnTx/>
              <a:uFillTx/>
              <a:latin typeface="+mj-lt"/>
              <a:ea typeface="+mj-ea"/>
              <a:cs typeface="+mj-cs"/>
            </a:endParaRPr>
          </a:p>
        </p:txBody>
      </p:sp>
      <p:sp>
        <p:nvSpPr>
          <p:cNvPr id="7176" name="Rectangle 8"/>
          <p:cNvSpPr>
            <a:spLocks noGrp="1" noChangeArrowheads="1"/>
          </p:cNvSpPr>
          <p:nvPr>
            <p:ph type="subTitle" idx="1"/>
          </p:nvPr>
        </p:nvSpPr>
        <p:spPr>
          <a:xfrm>
            <a:off x="685800" y="1219200"/>
            <a:ext cx="7848600" cy="4495800"/>
          </a:xfrm>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en-US" sz="4000" b="1" i="0" u="none" strike="noStrike" kern="0" cap="none" spc="0" normalizeH="0" baseline="0" noProof="0" dirty="0" smtClean="0">
                <a:ln>
                  <a:noFill/>
                </a:ln>
                <a:solidFill>
                  <a:srgbClr val="F85E08"/>
                </a:solidFill>
                <a:effectLst>
                  <a:outerShdw blurRad="38100" dist="38100" dir="2700000" algn="tl">
                    <a:srgbClr val="C0C0C0"/>
                  </a:outerShdw>
                </a:effectLst>
                <a:uLnTx/>
                <a:uFillTx/>
                <a:latin typeface="+mn-lt"/>
                <a:ea typeface="+mn-ea"/>
                <a:cs typeface="+mn-cs"/>
              </a:rPr>
              <a:t>unit 1:</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0" lang="en-US" sz="4000" b="1"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Data Warehousing</a:t>
            </a:r>
            <a:endParaRPr kumimoji="0" lang="en-US" sz="4000" b="1" i="0" u="none" strike="noStrike" kern="0" cap="none" spc="0" normalizeH="0" baseline="0" noProof="0" dirty="0">
              <a:ln>
                <a:noFill/>
              </a:ln>
              <a:solidFill>
                <a:srgbClr val="F85E08"/>
              </a:solidFill>
              <a:effectLst>
                <a:outerShdw blurRad="38100" dist="38100" dir="2700000" algn="tl">
                  <a:srgbClr val="C0C0C0"/>
                </a:outerShdw>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DW</a:t>
            </a:r>
            <a:endParaRPr lang="en-IN" dirty="0"/>
          </a:p>
        </p:txBody>
      </p:sp>
      <p:sp>
        <p:nvSpPr>
          <p:cNvPr id="3" name="Content Placeholder 2"/>
          <p:cNvSpPr>
            <a:spLocks noGrp="1"/>
          </p:cNvSpPr>
          <p:nvPr>
            <p:ph idx="1"/>
          </p:nvPr>
        </p:nvSpPr>
        <p:spPr/>
        <p:txBody>
          <a:bodyPr/>
          <a:lstStyle/>
          <a:p>
            <a:r>
              <a:rPr lang="en-US" dirty="0"/>
              <a:t>A data warehouse is an enterprise system used for the analysis and reporting of structured and semi-structured data from multiple sources, such as point-of-sale transactions, marketing automation, customer relationship management, and more. A data warehouse is suited for ad hoc analysis as well custom reporting.</a:t>
            </a:r>
            <a:endParaRPr lang="en-IN" dirty="0"/>
          </a:p>
        </p:txBody>
      </p:sp>
    </p:spTree>
    <p:extLst>
      <p:ext uri="{BB962C8B-B14F-4D97-AF65-F5344CB8AC3E}">
        <p14:creationId xmlns:p14="http://schemas.microsoft.com/office/powerpoint/2010/main" val="37777282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327025"/>
            <a:ext cx="7793038" cy="1044575"/>
          </a:xfrm>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DW Implementation Guidelines</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37891" name="Content Placeholder 2"/>
          <p:cNvSpPr>
            <a:spLocks noGrp="1"/>
          </p:cNvSpPr>
          <p:nvPr>
            <p:ph idx="1"/>
          </p:nvPr>
        </p:nvSpPr>
        <p:spPr/>
        <p:txBody>
          <a:bodyPr vert="horz" wrap="square" lIns="91440" tIns="45720" rIns="91440" bIns="45720" anchor="t" anchorCtr="0">
            <a:normAutofit fontScale="85000" lnSpcReduction="20000"/>
          </a:bodyPr>
          <a:lstStyle/>
          <a:p>
            <a:pPr marL="530225" indent="-533400" eaLnBrk="1" hangingPunct="1">
              <a:lnSpc>
                <a:spcPct val="90000"/>
              </a:lnSpc>
            </a:pPr>
            <a:r>
              <a:rPr sz="2000" dirty="0"/>
              <a:t>Project must fit with corporate strategy &amp; business objectives</a:t>
            </a:r>
          </a:p>
          <a:p>
            <a:pPr marL="530225" indent="-533400" eaLnBrk="1" hangingPunct="1">
              <a:lnSpc>
                <a:spcPct val="90000"/>
              </a:lnSpc>
            </a:pPr>
            <a:r>
              <a:rPr sz="2000" dirty="0"/>
              <a:t>There must be complete buy-in to the project by executives, managers, and users</a:t>
            </a:r>
          </a:p>
          <a:p>
            <a:pPr marL="530225" indent="-533400" eaLnBrk="1" hangingPunct="1">
              <a:lnSpc>
                <a:spcPct val="90000"/>
              </a:lnSpc>
            </a:pPr>
            <a:r>
              <a:rPr sz="2000" dirty="0"/>
              <a:t>It is important to manage user expectations about the completed project</a:t>
            </a:r>
          </a:p>
          <a:p>
            <a:pPr marL="530225" indent="-533400" eaLnBrk="1" hangingPunct="1">
              <a:lnSpc>
                <a:spcPct val="90000"/>
              </a:lnSpc>
            </a:pPr>
            <a:r>
              <a:rPr sz="2000" dirty="0"/>
              <a:t>The data warehouse must be built incrementally</a:t>
            </a:r>
          </a:p>
          <a:p>
            <a:pPr marL="530225" indent="-533400" eaLnBrk="1" hangingPunct="1">
              <a:lnSpc>
                <a:spcPct val="90000"/>
              </a:lnSpc>
            </a:pPr>
            <a:r>
              <a:rPr sz="2000" dirty="0"/>
              <a:t>Build in adaptability, flexibility and scalability</a:t>
            </a:r>
          </a:p>
          <a:p>
            <a:pPr marL="530225" indent="-533400" eaLnBrk="1" hangingPunct="1"/>
            <a:r>
              <a:rPr sz="2000" dirty="0"/>
              <a:t>The project must be managed by both IT and business professionals</a:t>
            </a:r>
          </a:p>
          <a:p>
            <a:pPr marL="530225" indent="-533400" eaLnBrk="1" hangingPunct="1"/>
            <a:r>
              <a:rPr sz="2000" dirty="0"/>
              <a:t>Only load data that have been cleansed and are of a quality understood by the organization</a:t>
            </a:r>
          </a:p>
          <a:p>
            <a:pPr marL="530225" indent="-533400" eaLnBrk="1" hangingPunct="1"/>
            <a:r>
              <a:rPr sz="2000" dirty="0"/>
              <a:t>Do not overlook training requirements</a:t>
            </a:r>
          </a:p>
          <a:p>
            <a:pPr marL="530225" indent="-533400" eaLnBrk="1" hangingPunct="1"/>
            <a:r>
              <a:rPr sz="2000" dirty="0"/>
              <a:t>Be politically aware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b"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Successful DW Implementation</a:t>
            </a:r>
            <a:b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b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Things to Avoid</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38915" name="Content Placeholder 2"/>
          <p:cNvSpPr>
            <a:spLocks noGrp="1"/>
          </p:cNvSpPr>
          <p:nvPr>
            <p:ph idx="1"/>
          </p:nvPr>
        </p:nvSpPr>
        <p:spPr/>
        <p:txBody>
          <a:bodyPr vert="horz" wrap="square" lIns="91440" tIns="45720" rIns="91440" bIns="45720" anchor="t" anchorCtr="0">
            <a:normAutofit fontScale="77500" lnSpcReduction="20000"/>
          </a:bodyPr>
          <a:lstStyle/>
          <a:p>
            <a:pPr eaLnBrk="1" hangingPunct="1"/>
            <a:r>
              <a:rPr sz="2800" dirty="0"/>
              <a:t>Starting with the wrong sponsorship chain</a:t>
            </a:r>
          </a:p>
          <a:p>
            <a:pPr eaLnBrk="1" hangingPunct="1"/>
            <a:r>
              <a:rPr sz="2800" dirty="0"/>
              <a:t>Setting expectations that you cannot meet</a:t>
            </a:r>
          </a:p>
          <a:p>
            <a:pPr eaLnBrk="1" hangingPunct="1"/>
            <a:r>
              <a:rPr sz="2800" dirty="0"/>
              <a:t>Engaging in politically naive behavior</a:t>
            </a:r>
          </a:p>
          <a:p>
            <a:pPr eaLnBrk="1" hangingPunct="1"/>
            <a:r>
              <a:rPr sz="2800" dirty="0"/>
              <a:t>Loading the data warehouse with information just because it is available</a:t>
            </a:r>
          </a:p>
          <a:p>
            <a:pPr eaLnBrk="1" hangingPunct="1"/>
            <a:r>
              <a:rPr sz="2800" dirty="0"/>
              <a:t>Believing that data warehousing database design is the same as transactional database design</a:t>
            </a:r>
          </a:p>
          <a:p>
            <a:pPr eaLnBrk="1" hangingPunct="1"/>
            <a:r>
              <a:rPr sz="2800" dirty="0"/>
              <a:t>Choosing a data warehouse manager who is technology oriented rather than user oriented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Time Data Warehouse</a:t>
            </a:r>
          </a:p>
        </p:txBody>
      </p:sp>
      <p:pic>
        <p:nvPicPr>
          <p:cNvPr id="4" name="Content Placeholder 3"/>
          <p:cNvPicPr>
            <a:picLocks noGrp="1" noChangeAspect="1"/>
          </p:cNvPicPr>
          <p:nvPr>
            <p:ph idx="1"/>
          </p:nvPr>
        </p:nvPicPr>
        <p:blipFill>
          <a:blip r:embed="rId2"/>
          <a:stretch>
            <a:fillRect/>
          </a:stretch>
        </p:blipFill>
        <p:spPr>
          <a:xfrm>
            <a:off x="838556" y="2198506"/>
            <a:ext cx="5890500" cy="3805600"/>
          </a:xfrm>
          <a:prstGeom prst="rect">
            <a:avLst/>
          </a:prstGeom>
        </p:spPr>
      </p:pic>
    </p:spTree>
    <p:extLst>
      <p:ext uri="{BB962C8B-B14F-4D97-AF65-F5344CB8AC3E}">
        <p14:creationId xmlns:p14="http://schemas.microsoft.com/office/powerpoint/2010/main" val="13563166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Time Data Warehouse</a:t>
            </a:r>
          </a:p>
        </p:txBody>
      </p:sp>
      <p:pic>
        <p:nvPicPr>
          <p:cNvPr id="4" name="Content Placeholder 3"/>
          <p:cNvPicPr>
            <a:picLocks noGrp="1" noChangeAspect="1"/>
          </p:cNvPicPr>
          <p:nvPr>
            <p:ph idx="1"/>
          </p:nvPr>
        </p:nvPicPr>
        <p:blipFill>
          <a:blip r:embed="rId2"/>
          <a:stretch>
            <a:fillRect/>
          </a:stretch>
        </p:blipFill>
        <p:spPr>
          <a:xfrm>
            <a:off x="762000" y="1930400"/>
            <a:ext cx="6248400" cy="4470400"/>
          </a:xfrm>
          <a:prstGeom prst="rect">
            <a:avLst/>
          </a:prstGeom>
        </p:spPr>
      </p:pic>
    </p:spTree>
    <p:extLst>
      <p:ext uri="{BB962C8B-B14F-4D97-AF65-F5344CB8AC3E}">
        <p14:creationId xmlns:p14="http://schemas.microsoft.com/office/powerpoint/2010/main" val="42838938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Trends in data warehousing</a:t>
            </a:r>
          </a:p>
        </p:txBody>
      </p:sp>
      <p:pic>
        <p:nvPicPr>
          <p:cNvPr id="4" name="Content Placeholder 3"/>
          <p:cNvPicPr>
            <a:picLocks noGrp="1" noChangeAspect="1"/>
          </p:cNvPicPr>
          <p:nvPr>
            <p:ph idx="1"/>
          </p:nvPr>
        </p:nvPicPr>
        <p:blipFill>
          <a:blip r:embed="rId2"/>
          <a:stretch>
            <a:fillRect/>
          </a:stretch>
        </p:blipFill>
        <p:spPr>
          <a:xfrm>
            <a:off x="609600" y="1676400"/>
            <a:ext cx="6348413" cy="4286641"/>
          </a:xfrm>
          <a:prstGeom prst="rect">
            <a:avLst/>
          </a:prstGeom>
        </p:spPr>
      </p:pic>
    </p:spTree>
    <p:extLst>
      <p:ext uri="{BB962C8B-B14F-4D97-AF65-F5344CB8AC3E}">
        <p14:creationId xmlns:p14="http://schemas.microsoft.com/office/powerpoint/2010/main" val="7474181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6347713" cy="1320800"/>
          </a:xfrm>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798126" y="1752600"/>
            <a:ext cx="5971361" cy="4289425"/>
          </a:xfrm>
          <a:prstGeom prst="rect">
            <a:avLst/>
          </a:prstGeom>
        </p:spPr>
      </p:pic>
    </p:spTree>
    <p:extLst>
      <p:ext uri="{BB962C8B-B14F-4D97-AF65-F5344CB8AC3E}">
        <p14:creationId xmlns:p14="http://schemas.microsoft.com/office/powerpoint/2010/main" val="27264325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b"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Successful DW Implementation</a:t>
            </a:r>
            <a:b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b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Things to Avoid   - Cont.</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39939" name="Content Placeholder 2"/>
          <p:cNvSpPr>
            <a:spLocks noGrp="1"/>
          </p:cNvSpPr>
          <p:nvPr>
            <p:ph idx="1"/>
          </p:nvPr>
        </p:nvSpPr>
        <p:spPr/>
        <p:txBody>
          <a:bodyPr vert="horz" wrap="square" lIns="91440" tIns="45720" rIns="91440" bIns="45720" anchor="t" anchorCtr="0">
            <a:normAutofit fontScale="85000" lnSpcReduction="20000"/>
          </a:bodyPr>
          <a:lstStyle/>
          <a:p>
            <a:pPr eaLnBrk="1" hangingPunct="1"/>
            <a:r>
              <a:rPr sz="2800" dirty="0"/>
              <a:t>Focusing on traditional internal record-oriented data and ignoring the value of external data and of text, images, etc.</a:t>
            </a:r>
          </a:p>
          <a:p>
            <a:pPr eaLnBrk="1" hangingPunct="1"/>
            <a:r>
              <a:rPr sz="2800" dirty="0"/>
              <a:t>Delivering data with confusing definitions</a:t>
            </a:r>
          </a:p>
          <a:p>
            <a:pPr eaLnBrk="1" hangingPunct="1"/>
            <a:r>
              <a:rPr sz="2800" dirty="0"/>
              <a:t>Believing promises of performance, capacity, and scalability</a:t>
            </a:r>
          </a:p>
          <a:p>
            <a:pPr eaLnBrk="1" hangingPunct="1"/>
            <a:r>
              <a:rPr sz="2800" dirty="0"/>
              <a:t>Believing that your problems are over when the data warehouse is up and running</a:t>
            </a:r>
          </a:p>
          <a:p>
            <a:pPr eaLnBrk="1" hangingPunct="1"/>
            <a:r>
              <a:rPr sz="2800" dirty="0"/>
              <a:t>Focusing on ad hoc data mining and periodic reporting instead of alerts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1066800" y="182563"/>
            <a:ext cx="7772400" cy="1189038"/>
          </a:xfrm>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Failure Factors in DW Projects</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40963" name="Rectangle 3"/>
          <p:cNvSpPr>
            <a:spLocks noGrp="1"/>
          </p:cNvSpPr>
          <p:nvPr>
            <p:ph idx="1"/>
          </p:nvPr>
        </p:nvSpPr>
        <p:spPr>
          <a:xfrm>
            <a:off x="1066800" y="1524000"/>
            <a:ext cx="7924800" cy="4724400"/>
          </a:xfrm>
        </p:spPr>
        <p:txBody>
          <a:bodyPr vert="horz" wrap="square" lIns="91440" tIns="45720" rIns="91440" bIns="45720" anchor="t" anchorCtr="0"/>
          <a:lstStyle/>
          <a:p>
            <a:pPr marL="530225" indent="-533400" eaLnBrk="1" hangingPunct="1"/>
            <a:r>
              <a:rPr dirty="0"/>
              <a:t>Lack of executive sponsorship</a:t>
            </a:r>
          </a:p>
          <a:p>
            <a:pPr marL="530225" indent="-533400" eaLnBrk="1" hangingPunct="1"/>
            <a:r>
              <a:rPr dirty="0"/>
              <a:t>Unclear business objectives</a:t>
            </a:r>
          </a:p>
          <a:p>
            <a:pPr marL="530225" indent="-533400" eaLnBrk="1" hangingPunct="1"/>
            <a:r>
              <a:rPr dirty="0"/>
              <a:t>Cultural issues being ignored</a:t>
            </a:r>
          </a:p>
          <a:p>
            <a:pPr marL="990600" lvl="1" indent="-533400" eaLnBrk="1" hangingPunct="1"/>
            <a:r>
              <a:rPr dirty="0"/>
              <a:t>Change management</a:t>
            </a:r>
          </a:p>
          <a:p>
            <a:pPr marL="530225" indent="-533400" eaLnBrk="1" hangingPunct="1"/>
            <a:r>
              <a:rPr dirty="0"/>
              <a:t>Unrealistic expectations</a:t>
            </a:r>
          </a:p>
          <a:p>
            <a:pPr marL="530225" indent="-533400" eaLnBrk="1" hangingPunct="1"/>
            <a:r>
              <a:rPr dirty="0"/>
              <a:t>Inappropriate architecture</a:t>
            </a:r>
          </a:p>
          <a:p>
            <a:pPr marL="530225" indent="-533400" eaLnBrk="1" hangingPunct="1"/>
            <a:r>
              <a:rPr dirty="0"/>
              <a:t>Low data quality / missing information</a:t>
            </a:r>
          </a:p>
          <a:p>
            <a:pPr marL="530225" indent="-533400" eaLnBrk="1" hangingPunct="1"/>
            <a:r>
              <a:rPr dirty="0"/>
              <a:t>Loading data just because it is available </a:t>
            </a:r>
            <a:endParaRPr sz="36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327025"/>
            <a:ext cx="7793038" cy="1044575"/>
          </a:xfrm>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Massive DW and Scalability</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41987" name="Content Placeholder 2"/>
          <p:cNvSpPr>
            <a:spLocks noGrp="1"/>
          </p:cNvSpPr>
          <p:nvPr>
            <p:ph idx="1"/>
          </p:nvPr>
        </p:nvSpPr>
        <p:spPr/>
        <p:txBody>
          <a:bodyPr vert="horz" wrap="square" lIns="91440" tIns="45720" rIns="91440" bIns="45720" anchor="t" anchorCtr="0"/>
          <a:lstStyle/>
          <a:p>
            <a:pPr marL="530225" indent="-533400" eaLnBrk="1" hangingPunct="1"/>
            <a:r>
              <a:rPr dirty="0"/>
              <a:t>Scalability</a:t>
            </a:r>
          </a:p>
          <a:p>
            <a:pPr marL="990600" lvl="1" indent="-533400" eaLnBrk="1" hangingPunct="1"/>
            <a:r>
              <a:rPr dirty="0"/>
              <a:t>The main issues pertaining to scalability:</a:t>
            </a:r>
          </a:p>
          <a:p>
            <a:pPr marL="1371600" lvl="2" indent="-457200" eaLnBrk="1" hangingPunct="1"/>
            <a:r>
              <a:rPr dirty="0"/>
              <a:t>The amount of data in the warehouse</a:t>
            </a:r>
          </a:p>
          <a:p>
            <a:pPr marL="1371600" lvl="2" indent="-457200" eaLnBrk="1" hangingPunct="1"/>
            <a:r>
              <a:rPr dirty="0"/>
              <a:t>How quickly the warehouse is expected to grow</a:t>
            </a:r>
          </a:p>
          <a:p>
            <a:pPr marL="1371600" lvl="2" indent="-457200" eaLnBrk="1" hangingPunct="1"/>
            <a:r>
              <a:rPr dirty="0"/>
              <a:t>The number of concurrent users</a:t>
            </a:r>
          </a:p>
          <a:p>
            <a:pPr marL="1371600" lvl="2" indent="-457200" eaLnBrk="1" hangingPunct="1"/>
            <a:r>
              <a:rPr dirty="0"/>
              <a:t>The complexity of user queries </a:t>
            </a:r>
          </a:p>
          <a:p>
            <a:pPr marL="990600" lvl="1" indent="-533400" eaLnBrk="1" hangingPunct="1"/>
            <a:r>
              <a:rPr dirty="0"/>
              <a:t>Good scalability means that queries and other data-access functions will grow linearly with the size of the warehouse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Real-time/Active DW/BI</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43011" name="Content Placeholder 2"/>
          <p:cNvSpPr>
            <a:spLocks noGrp="1"/>
          </p:cNvSpPr>
          <p:nvPr>
            <p:ph idx="1"/>
          </p:nvPr>
        </p:nvSpPr>
        <p:spPr/>
        <p:txBody>
          <a:bodyPr vert="horz" wrap="square" lIns="91440" tIns="45720" rIns="91440" bIns="45720" anchor="t" anchorCtr="0">
            <a:normAutofit lnSpcReduction="10000"/>
          </a:bodyPr>
          <a:lstStyle/>
          <a:p>
            <a:pPr eaLnBrk="1" hangingPunct="1"/>
            <a:r>
              <a:rPr dirty="0"/>
              <a:t>Enabling real-time data updates for real-time analysis and real-time decision making is growing rapidly</a:t>
            </a:r>
          </a:p>
          <a:p>
            <a:pPr lvl="1" eaLnBrk="1" hangingPunct="1"/>
            <a:r>
              <a:rPr dirty="0"/>
              <a:t>Push vs. Pull (of data)</a:t>
            </a:r>
          </a:p>
          <a:p>
            <a:pPr eaLnBrk="1" hangingPunct="1"/>
            <a:r>
              <a:rPr dirty="0"/>
              <a:t>Concerns about real-time BI</a:t>
            </a:r>
          </a:p>
          <a:p>
            <a:pPr lvl="1" eaLnBrk="1" hangingPunct="1"/>
            <a:r>
              <a:rPr sz="2400" dirty="0"/>
              <a:t>Not all data should be updated continuously</a:t>
            </a:r>
          </a:p>
          <a:p>
            <a:pPr lvl="1" eaLnBrk="1" hangingPunct="1"/>
            <a:r>
              <a:rPr sz="2400" dirty="0"/>
              <a:t>Mismatch of reports generated minutes apart</a:t>
            </a:r>
          </a:p>
          <a:p>
            <a:pPr lvl="1" eaLnBrk="1" hangingPunct="1"/>
            <a:r>
              <a:rPr sz="2400" dirty="0"/>
              <a:t>May be cost prohibitive</a:t>
            </a:r>
          </a:p>
          <a:p>
            <a:pPr lvl="1" eaLnBrk="1" hangingPunct="1"/>
            <a:r>
              <a:rPr sz="2400" dirty="0"/>
              <a:t>May also be infeasible </a:t>
            </a:r>
          </a:p>
          <a:p>
            <a:pPr lvl="1" eaLnBrk="1" hangingPunct="1"/>
            <a:endParaRPr dirty="0"/>
          </a:p>
          <a:p>
            <a:pPr lvl="1" eaLnBrk="1" hangingPunct="1"/>
            <a:endParaRPr dirty="0"/>
          </a:p>
          <a:p>
            <a:pPr eaLnBrk="1" hangingPunct="1"/>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5"/>
          <p:cNvSpPr>
            <a:spLocks noGrp="1" noChangeArrowheads="1"/>
          </p:cNvSpPr>
          <p:nvPr>
            <p:ph type="title"/>
          </p:nvPr>
        </p:nvSpPr>
        <p:spPr>
          <a:xfrm>
            <a:off x="609599" y="609600"/>
            <a:ext cx="6347713" cy="457200"/>
          </a:xfrm>
        </p:spPr>
        <p:txBody>
          <a:bodyPr vert="horz" wrap="square" lIns="91440" tIns="45720" rIns="91440" bIns="45720" numCol="1" anchor="b"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rPr>
              <a:t>Characteristics of DW</a:t>
            </a:r>
          </a:p>
        </p:txBody>
      </p:sp>
      <p:sp>
        <p:nvSpPr>
          <p:cNvPr id="9219" name="Rectangle 6"/>
          <p:cNvSpPr>
            <a:spLocks noGrp="1"/>
          </p:cNvSpPr>
          <p:nvPr>
            <p:ph idx="1"/>
          </p:nvPr>
        </p:nvSpPr>
        <p:spPr>
          <a:xfrm>
            <a:off x="1182688" y="1524000"/>
            <a:ext cx="7772400" cy="4876800"/>
          </a:xfrm>
        </p:spPr>
        <p:txBody>
          <a:bodyPr vert="horz" wrap="square" lIns="91440" tIns="45720" rIns="91440" bIns="45720" anchor="t" anchorCtr="0">
            <a:normAutofit lnSpcReduction="10000"/>
          </a:bodyPr>
          <a:lstStyle/>
          <a:p>
            <a:pPr marL="455930" indent="-455930" eaLnBrk="1" hangingPunct="1">
              <a:lnSpc>
                <a:spcPct val="90000"/>
              </a:lnSpc>
            </a:pPr>
            <a:r>
              <a:rPr sz="2800" dirty="0"/>
              <a:t>Subject oriented</a:t>
            </a:r>
          </a:p>
          <a:p>
            <a:pPr marL="455930" indent="-455930" eaLnBrk="1" hangingPunct="1">
              <a:lnSpc>
                <a:spcPct val="90000"/>
              </a:lnSpc>
            </a:pPr>
            <a:r>
              <a:rPr sz="2800" dirty="0"/>
              <a:t>Integrated</a:t>
            </a:r>
          </a:p>
          <a:p>
            <a:pPr marL="455930" indent="-455930" eaLnBrk="1" hangingPunct="1">
              <a:lnSpc>
                <a:spcPct val="90000"/>
              </a:lnSpc>
            </a:pPr>
            <a:r>
              <a:rPr sz="2800" dirty="0"/>
              <a:t>Time-variant (time series)</a:t>
            </a:r>
          </a:p>
          <a:p>
            <a:pPr marL="455930" indent="-455930" eaLnBrk="1" hangingPunct="1">
              <a:lnSpc>
                <a:spcPct val="90000"/>
              </a:lnSpc>
            </a:pPr>
            <a:r>
              <a:rPr sz="2800" dirty="0"/>
              <a:t>Nonvolatile</a:t>
            </a:r>
          </a:p>
          <a:p>
            <a:pPr marL="455930" indent="-455930" eaLnBrk="1" hangingPunct="1">
              <a:lnSpc>
                <a:spcPct val="90000"/>
              </a:lnSpc>
            </a:pPr>
            <a:r>
              <a:rPr sz="2800" dirty="0"/>
              <a:t>Summarized</a:t>
            </a:r>
          </a:p>
          <a:p>
            <a:pPr marL="455930" indent="-455930" eaLnBrk="1" hangingPunct="1">
              <a:lnSpc>
                <a:spcPct val="90000"/>
              </a:lnSpc>
            </a:pPr>
            <a:r>
              <a:rPr sz="2800" dirty="0"/>
              <a:t>Not normalized</a:t>
            </a:r>
          </a:p>
          <a:p>
            <a:pPr marL="455930" indent="-455930" eaLnBrk="1" hangingPunct="1">
              <a:lnSpc>
                <a:spcPct val="90000"/>
              </a:lnSpc>
            </a:pPr>
            <a:r>
              <a:rPr sz="2800" dirty="0"/>
              <a:t>Metadata</a:t>
            </a:r>
          </a:p>
          <a:p>
            <a:pPr marL="455930" indent="-455930" eaLnBrk="1" hangingPunct="1">
              <a:lnSpc>
                <a:spcPct val="90000"/>
              </a:lnSpc>
            </a:pPr>
            <a:r>
              <a:rPr sz="2800" dirty="0"/>
              <a:t>Web based, relational/multi-dimensional </a:t>
            </a:r>
          </a:p>
          <a:p>
            <a:pPr marL="455930" indent="-455930" eaLnBrk="1" hangingPunct="1">
              <a:lnSpc>
                <a:spcPct val="90000"/>
              </a:lnSpc>
            </a:pPr>
            <a:r>
              <a:rPr sz="2800" dirty="0"/>
              <a:t>Client/server</a:t>
            </a:r>
          </a:p>
          <a:p>
            <a:pPr marL="455930" indent="-455930" eaLnBrk="1" hangingPunct="1">
              <a:lnSpc>
                <a:spcPct val="90000"/>
              </a:lnSpc>
            </a:pPr>
            <a:r>
              <a:rPr sz="2800" dirty="0"/>
              <a:t>Real-time and/or right-time (active)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Real-time/Active DW at Teradata</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pic>
        <p:nvPicPr>
          <p:cNvPr id="44035" name="Picture 2" descr="D:\USER\Dursun\Research\Book - DSS Book 9th Edition\3 - Image Library\Fig_08.11.jpg"/>
          <p:cNvPicPr>
            <a:picLocks noChangeAspect="1"/>
          </p:cNvPicPr>
          <p:nvPr/>
        </p:nvPicPr>
        <p:blipFill>
          <a:blip r:embed="rId2"/>
          <a:stretch>
            <a:fillRect/>
          </a:stretch>
        </p:blipFill>
        <p:spPr>
          <a:xfrm>
            <a:off x="228600" y="1447800"/>
            <a:ext cx="8610600" cy="4833938"/>
          </a:xfrm>
          <a:prstGeom prst="rect">
            <a:avLst/>
          </a:prstGeom>
          <a:noFill/>
          <a:ln w="9525">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D:\USER\Dursun\Research\Book - DSS Book 9th Edition\3 - Image Library\Fig_08.10.jpg"/>
          <p:cNvPicPr>
            <a:picLocks noChangeAspect="1"/>
          </p:cNvPicPr>
          <p:nvPr/>
        </p:nvPicPr>
        <p:blipFill>
          <a:blip r:embed="rId3"/>
          <a:stretch>
            <a:fillRect/>
          </a:stretch>
        </p:blipFill>
        <p:spPr>
          <a:xfrm>
            <a:off x="68263" y="381000"/>
            <a:ext cx="9075737" cy="6477000"/>
          </a:xfrm>
          <a:prstGeom prst="rect">
            <a:avLst/>
          </a:prstGeom>
          <a:noFill/>
          <a:ln w="9525">
            <a:noFill/>
          </a:ln>
        </p:spPr>
      </p:pic>
      <p:sp>
        <p:nvSpPr>
          <p:cNvPr id="5" name="Title 4"/>
          <p:cNvSpPr>
            <a:spLocks noGrp="1"/>
          </p:cNvSpPr>
          <p:nvPr>
            <p:ph type="title"/>
          </p:nvPr>
        </p:nvSpPr>
        <p:spPr>
          <a:xfrm>
            <a:off x="685800" y="76200"/>
            <a:ext cx="7696200" cy="457200"/>
          </a:xfrm>
          <a:solidFill>
            <a:schemeClr val="bg1"/>
          </a:solidFill>
        </p:spPr>
        <p:txBody>
          <a:bodyPr vert="horz" wrap="square" lIns="91440" tIns="45720" rIns="91440" bIns="45720" numCol="1" anchor="b"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32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Enterprise Decision Evolution and DW</a:t>
            </a:r>
            <a:endParaRPr kumimoji="0" lang="en-US" sz="32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sas</a:t>
            </a:r>
            <a:endParaRPr lang="en-IN" dirty="0"/>
          </a:p>
        </p:txBody>
      </p:sp>
      <p:sp>
        <p:nvSpPr>
          <p:cNvPr id="3" name="Content Placeholder 2"/>
          <p:cNvSpPr>
            <a:spLocks noGrp="1"/>
          </p:cNvSpPr>
          <p:nvPr>
            <p:ph idx="1"/>
          </p:nvPr>
        </p:nvSpPr>
        <p:spPr/>
        <p:txBody>
          <a:bodyPr/>
          <a:lstStyle/>
          <a:p>
            <a:r>
              <a:rPr lang="en-US" dirty="0"/>
              <a:t>SAS (Statistical Analysis Software) is a popular data analytics software that can manipulate, mine, organize, and retrieve data from a variety of sources, as well as do statistical analysis</a:t>
            </a:r>
            <a:r>
              <a:rPr lang="en-US" dirty="0" smtClean="0"/>
              <a:t>.</a:t>
            </a:r>
          </a:p>
          <a:p>
            <a:r>
              <a:rPr lang="en-US" dirty="0"/>
              <a:t>A chart (sometimes known as a graph) is a graphical representation for data visualization, in which "the data is represented by symbols, such as bars in a bar chart, lines in a line chart, or slices in a pie chart</a:t>
            </a:r>
            <a:endParaRPr lang="en-IN" dirty="0"/>
          </a:p>
        </p:txBody>
      </p:sp>
    </p:spTree>
    <p:extLst>
      <p:ext uri="{BB962C8B-B14F-4D97-AF65-F5344CB8AC3E}">
        <p14:creationId xmlns:p14="http://schemas.microsoft.com/office/powerpoint/2010/main" val="28205664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Here are some key aspects of administering a data warehouse</a:t>
            </a:r>
          </a:p>
          <a:p>
            <a:r>
              <a:rPr lang="en-US" dirty="0"/>
              <a:t>:1.Performance Monitoring</a:t>
            </a:r>
          </a:p>
          <a:p>
            <a:r>
              <a:rPr lang="en-US" dirty="0"/>
              <a:t>2.Data Security and Access Control</a:t>
            </a:r>
          </a:p>
          <a:p>
            <a:r>
              <a:rPr lang="en-US" dirty="0"/>
              <a:t>3.Backup and Recovery</a:t>
            </a:r>
          </a:p>
          <a:p>
            <a:r>
              <a:rPr lang="en-US" dirty="0"/>
              <a:t>4.Schema Evolution and Maintenance</a:t>
            </a:r>
          </a:p>
          <a:p>
            <a:r>
              <a:rPr lang="en-US" dirty="0"/>
              <a:t>5.Capacity Planning and Scalability</a:t>
            </a:r>
          </a:p>
          <a:p>
            <a:r>
              <a:rPr lang="en-US" dirty="0"/>
              <a:t>6.User Support and Training</a:t>
            </a:r>
          </a:p>
          <a:p>
            <a:r>
              <a:rPr lang="en-US" dirty="0"/>
              <a:t>7.Collaboration with Stakeholders</a:t>
            </a:r>
            <a:endParaRPr lang="en-IN" dirty="0"/>
          </a:p>
        </p:txBody>
      </p:sp>
    </p:spTree>
    <p:extLst>
      <p:ext uri="{BB962C8B-B14F-4D97-AF65-F5344CB8AC3E}">
        <p14:creationId xmlns:p14="http://schemas.microsoft.com/office/powerpoint/2010/main" val="12109631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50825"/>
            <a:ext cx="7993063" cy="1044575"/>
          </a:xfrm>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Traditional </a:t>
            </a:r>
            <a:r>
              <a:rPr kumimoji="0" lang="en-US" sz="3600" b="0" i="0" u="none" strike="noStrike" kern="0" cap="none" spc="0" normalizeH="0" baseline="0" noProof="0" dirty="0" err="1" smtClean="0">
                <a:ln>
                  <a:noFill/>
                </a:ln>
                <a:solidFill>
                  <a:srgbClr val="CC3300"/>
                </a:solidFill>
                <a:effectLst>
                  <a:outerShdw blurRad="38100" dist="38100" dir="2700000" algn="tl">
                    <a:srgbClr val="C0C0C0"/>
                  </a:outerShdw>
                </a:effectLst>
                <a:uLnTx/>
                <a:uFillTx/>
                <a:latin typeface="+mj-lt"/>
                <a:ea typeface="+mj-ea"/>
                <a:cs typeface="+mj-cs"/>
              </a:rPr>
              <a:t>vs</a:t>
            </a: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 Active DW Environment</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pic>
        <p:nvPicPr>
          <p:cNvPr id="46083" name="Picture 2"/>
          <p:cNvPicPr>
            <a:picLocks noChangeAspect="1"/>
          </p:cNvPicPr>
          <p:nvPr/>
        </p:nvPicPr>
        <p:blipFill>
          <a:blip r:embed="rId2"/>
          <a:stretch>
            <a:fillRect/>
          </a:stretch>
        </p:blipFill>
        <p:spPr>
          <a:xfrm>
            <a:off x="304800" y="1752600"/>
            <a:ext cx="8458200" cy="4422775"/>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DW Administration and Security</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47107" name="Content Placeholder 2"/>
          <p:cNvSpPr>
            <a:spLocks noGrp="1"/>
          </p:cNvSpPr>
          <p:nvPr>
            <p:ph idx="1"/>
          </p:nvPr>
        </p:nvSpPr>
        <p:spPr/>
        <p:txBody>
          <a:bodyPr vert="horz" wrap="square" lIns="91440" tIns="45720" rIns="91440" bIns="45720" anchor="t" anchorCtr="0">
            <a:normAutofit fontScale="70000" lnSpcReduction="20000"/>
          </a:bodyPr>
          <a:lstStyle/>
          <a:p>
            <a:pPr eaLnBrk="1" hangingPunct="1"/>
            <a:r>
              <a:rPr sz="2800" dirty="0"/>
              <a:t>Data warehouse administrator (DWA)</a:t>
            </a:r>
          </a:p>
          <a:p>
            <a:pPr lvl="1" eaLnBrk="1" hangingPunct="1"/>
            <a:r>
              <a:rPr sz="2400" dirty="0"/>
              <a:t>DWA should…</a:t>
            </a:r>
          </a:p>
          <a:p>
            <a:pPr lvl="2" eaLnBrk="1" hangingPunct="1"/>
            <a:r>
              <a:rPr sz="2000" dirty="0"/>
              <a:t>have the knowledge of high-performance software, hardware and networking technologies.</a:t>
            </a:r>
          </a:p>
          <a:p>
            <a:pPr lvl="2" eaLnBrk="1" hangingPunct="1"/>
            <a:r>
              <a:rPr sz="2000" dirty="0"/>
              <a:t>possess solid business knowledge and insight.</a:t>
            </a:r>
          </a:p>
          <a:p>
            <a:pPr lvl="2" eaLnBrk="1" hangingPunct="1"/>
            <a:r>
              <a:rPr sz="2000" dirty="0"/>
              <a:t>be familiar with the decision-making processes so as to suitably design/maintain the data warehouse structure.</a:t>
            </a:r>
          </a:p>
          <a:p>
            <a:pPr lvl="2" eaLnBrk="1" hangingPunct="1"/>
            <a:r>
              <a:rPr sz="2000" dirty="0"/>
              <a:t>possess excellent communications skills.</a:t>
            </a:r>
          </a:p>
          <a:p>
            <a:pPr eaLnBrk="1" hangingPunct="1"/>
            <a:r>
              <a:rPr sz="2800" dirty="0"/>
              <a:t>Security and privacy is a pressing issue in DW</a:t>
            </a:r>
          </a:p>
          <a:p>
            <a:pPr lvl="1" eaLnBrk="1" hangingPunct="1"/>
            <a:r>
              <a:rPr sz="2400" dirty="0"/>
              <a:t>Safeguarding the most valuable assets </a:t>
            </a:r>
          </a:p>
          <a:p>
            <a:pPr lvl="1" eaLnBrk="1" hangingPunct="1"/>
            <a:r>
              <a:rPr sz="2400" dirty="0"/>
              <a:t>Government regulations (HIPAA, etc.)</a:t>
            </a:r>
          </a:p>
          <a:p>
            <a:pPr lvl="1" eaLnBrk="1" hangingPunct="1"/>
            <a:r>
              <a:rPr sz="2400" dirty="0"/>
              <a:t>Must be explicitly planned and executed </a:t>
            </a:r>
          </a:p>
          <a:p>
            <a:pPr lvl="2" eaLnBrk="1" hangingPunct="1"/>
            <a:endParaRPr sz="2000" dirty="0"/>
          </a:p>
          <a:p>
            <a:pPr lvl="2" eaLnBrk="1" hangingPunct="1"/>
            <a:endParaRPr sz="2000" dirty="0"/>
          </a:p>
          <a:p>
            <a:pPr lvl="2" eaLnBrk="1" hangingPunct="1"/>
            <a:endParaRPr sz="2000" dirty="0"/>
          </a:p>
          <a:p>
            <a:pPr lvl="2" eaLnBrk="1" hangingPunct="1"/>
            <a:endParaRPr sz="64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The Future of DW</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48131" name="Content Placeholder 2"/>
          <p:cNvSpPr>
            <a:spLocks noGrp="1"/>
          </p:cNvSpPr>
          <p:nvPr>
            <p:ph idx="1"/>
          </p:nvPr>
        </p:nvSpPr>
        <p:spPr>
          <a:xfrm>
            <a:off x="1182688" y="1981200"/>
            <a:ext cx="7772400" cy="4267200"/>
          </a:xfrm>
        </p:spPr>
        <p:txBody>
          <a:bodyPr vert="horz" wrap="square" lIns="91440" tIns="45720" rIns="91440" bIns="45720" anchor="t" anchorCtr="0">
            <a:normAutofit fontScale="85000" lnSpcReduction="20000"/>
          </a:bodyPr>
          <a:lstStyle/>
          <a:p>
            <a:pPr eaLnBrk="1" hangingPunct="1"/>
            <a:r>
              <a:rPr sz="2800" dirty="0"/>
              <a:t>Sourcing…</a:t>
            </a:r>
          </a:p>
          <a:p>
            <a:pPr lvl="1" eaLnBrk="1" hangingPunct="1"/>
            <a:r>
              <a:rPr sz="2400" dirty="0"/>
              <a:t>Open source software</a:t>
            </a:r>
          </a:p>
          <a:p>
            <a:pPr lvl="1" eaLnBrk="1" hangingPunct="1"/>
            <a:r>
              <a:rPr sz="2400" dirty="0"/>
              <a:t>SaaS (software as a service)</a:t>
            </a:r>
          </a:p>
          <a:p>
            <a:pPr lvl="1" eaLnBrk="1" hangingPunct="1"/>
            <a:r>
              <a:rPr sz="2400" dirty="0"/>
              <a:t>Cloud computing</a:t>
            </a:r>
          </a:p>
          <a:p>
            <a:pPr lvl="1" eaLnBrk="1" hangingPunct="1"/>
            <a:r>
              <a:rPr sz="2400" dirty="0"/>
              <a:t>DW appliances</a:t>
            </a:r>
          </a:p>
          <a:p>
            <a:pPr eaLnBrk="1" hangingPunct="1"/>
            <a:r>
              <a:rPr sz="2800" dirty="0"/>
              <a:t>Infrastructure…</a:t>
            </a:r>
          </a:p>
          <a:p>
            <a:pPr lvl="1" eaLnBrk="1" hangingPunct="1"/>
            <a:r>
              <a:rPr sz="2400" dirty="0"/>
              <a:t>Real-time DW</a:t>
            </a:r>
          </a:p>
          <a:p>
            <a:pPr lvl="1" eaLnBrk="1" hangingPunct="1"/>
            <a:r>
              <a:rPr sz="2400" dirty="0"/>
              <a:t>Data management practices/technologies</a:t>
            </a:r>
          </a:p>
          <a:p>
            <a:pPr lvl="1" eaLnBrk="1" hangingPunct="1"/>
            <a:r>
              <a:rPr sz="2400" dirty="0"/>
              <a:t>In-memory processing (“super-computing”)</a:t>
            </a:r>
          </a:p>
          <a:p>
            <a:pPr lvl="1" eaLnBrk="1" hangingPunct="1"/>
            <a:r>
              <a:rPr sz="2400" dirty="0"/>
              <a:t>New DBMS</a:t>
            </a:r>
          </a:p>
          <a:p>
            <a:pPr lvl="1" eaLnBrk="1" hangingPunct="1"/>
            <a:r>
              <a:rPr sz="2400" dirty="0"/>
              <a:t>Advanced analytics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Threats that Might Affect Data Warehousing</a:t>
            </a:r>
            <a:endParaRPr lang="en-IN" dirty="0"/>
          </a:p>
        </p:txBody>
      </p:sp>
      <p:sp>
        <p:nvSpPr>
          <p:cNvPr id="3" name="Content Placeholder 2"/>
          <p:cNvSpPr>
            <a:spLocks noGrp="1"/>
          </p:cNvSpPr>
          <p:nvPr>
            <p:ph idx="1"/>
          </p:nvPr>
        </p:nvSpPr>
        <p:spPr>
          <a:xfrm>
            <a:off x="609599" y="1981200"/>
            <a:ext cx="6347714" cy="4060163"/>
          </a:xfrm>
        </p:spPr>
        <p:txBody>
          <a:bodyPr/>
          <a:lstStyle/>
          <a:p>
            <a:r>
              <a:rPr lang="en-IN" dirty="0"/>
              <a:t>1. </a:t>
            </a:r>
            <a:r>
              <a:rPr lang="en-IN" b="1" dirty="0"/>
              <a:t>Unauthorized </a:t>
            </a:r>
            <a:r>
              <a:rPr lang="en-IN" b="1" dirty="0" smtClean="0"/>
              <a:t>access</a:t>
            </a:r>
          </a:p>
          <a:p>
            <a:r>
              <a:rPr lang="en-IN" dirty="0">
                <a:solidFill>
                  <a:srgbClr val="273239"/>
                </a:solidFill>
                <a:latin typeface="Nunito-Regular"/>
              </a:rPr>
              <a:t>2. </a:t>
            </a:r>
            <a:r>
              <a:rPr lang="en-IN" dirty="0" smtClean="0">
                <a:solidFill>
                  <a:srgbClr val="273239"/>
                </a:solidFill>
                <a:latin typeface="TimesNewRomanPS-BoldMT"/>
              </a:rPr>
              <a:t>Theft</a:t>
            </a:r>
          </a:p>
          <a:p>
            <a:r>
              <a:rPr lang="en-IN" b="1" smtClean="0"/>
              <a:t>Hacking</a:t>
            </a:r>
            <a:endParaRPr lang="en-IN" dirty="0"/>
          </a:p>
          <a:p>
            <a:r>
              <a:rPr lang="en-IN" b="1" dirty="0"/>
              <a:t>Malware attacks</a:t>
            </a:r>
            <a:endParaRPr lang="en-IN" dirty="0"/>
          </a:p>
        </p:txBody>
      </p:sp>
      <p:sp>
        <p:nvSpPr>
          <p:cNvPr id="4" name="Rectangle 3"/>
          <p:cNvSpPr/>
          <p:nvPr/>
        </p:nvSpPr>
        <p:spPr>
          <a:xfrm>
            <a:off x="3779956" y="3167390"/>
            <a:ext cx="184731" cy="523220"/>
          </a:xfrm>
          <a:prstGeom prst="rect">
            <a:avLst/>
          </a:prstGeom>
        </p:spPr>
        <p:txBody>
          <a:bodyPr wrap="none">
            <a:spAutoFit/>
          </a:bodyPr>
          <a:lstStyle/>
          <a:p>
            <a:endParaRPr lang="en-IN" dirty="0"/>
          </a:p>
        </p:txBody>
      </p:sp>
    </p:spTree>
    <p:extLst>
      <p:ext uri="{BB962C8B-B14F-4D97-AF65-F5344CB8AC3E}">
        <p14:creationId xmlns:p14="http://schemas.microsoft.com/office/powerpoint/2010/main" val="133933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 house </a:t>
            </a:r>
            <a:endParaRPr lang="en-IN" dirty="0"/>
          </a:p>
        </p:txBody>
      </p:sp>
      <p:sp>
        <p:nvSpPr>
          <p:cNvPr id="3" name="Content Placeholder 2"/>
          <p:cNvSpPr>
            <a:spLocks noGrp="1"/>
          </p:cNvSpPr>
          <p:nvPr>
            <p:ph idx="1"/>
          </p:nvPr>
        </p:nvSpPr>
        <p:spPr/>
        <p:txBody>
          <a:bodyPr/>
          <a:lstStyle/>
          <a:p>
            <a:r>
              <a:rPr lang="en-US" dirty="0" smtClean="0"/>
              <a:t>What is warehouse?</a:t>
            </a:r>
          </a:p>
          <a:p>
            <a:r>
              <a:rPr lang="en-US" dirty="0"/>
              <a:t>A warehouse is a building for storing goods. Warehouses are used by manufacturers, importers, exporters, wholesalers, transport businesses, customs, etc. They are usually large plain buildings in industrial parks on the outskirts of cities, towns, or villages</a:t>
            </a:r>
            <a:endParaRPr lang="en-IN" dirty="0"/>
          </a:p>
        </p:txBody>
      </p:sp>
    </p:spTree>
    <p:extLst>
      <p:ext uri="{BB962C8B-B14F-4D97-AF65-F5344CB8AC3E}">
        <p14:creationId xmlns:p14="http://schemas.microsoft.com/office/powerpoint/2010/main" val="205397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dw</a:t>
            </a:r>
            <a:endParaRPr lang="en-IN" dirty="0"/>
          </a:p>
        </p:txBody>
      </p:sp>
      <p:pic>
        <p:nvPicPr>
          <p:cNvPr id="4" name="Content Placeholder 3"/>
          <p:cNvPicPr>
            <a:picLocks noGrp="1" noChangeAspect="1"/>
          </p:cNvPicPr>
          <p:nvPr>
            <p:ph idx="1"/>
          </p:nvPr>
        </p:nvPicPr>
        <p:blipFill>
          <a:blip r:embed="rId2" cstate="print"/>
          <a:stretch>
            <a:fillRect/>
          </a:stretch>
        </p:blipFill>
        <p:spPr>
          <a:xfrm>
            <a:off x="609600" y="2315815"/>
            <a:ext cx="6348413" cy="3570982"/>
          </a:xfrm>
          <a:prstGeom prst="rect">
            <a:avLst/>
          </a:prstGeom>
        </p:spPr>
      </p:pic>
    </p:spTree>
    <p:extLst>
      <p:ext uri="{BB962C8B-B14F-4D97-AF65-F5344CB8AC3E}">
        <p14:creationId xmlns:p14="http://schemas.microsoft.com/office/powerpoint/2010/main" val="934974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ypes</a:t>
            </a:r>
            <a:endParaRPr lang="en-IN" dirty="0"/>
          </a:p>
        </p:txBody>
      </p:sp>
      <p:sp>
        <p:nvSpPr>
          <p:cNvPr id="3" name="Content Placeholder 2"/>
          <p:cNvSpPr>
            <a:spLocks noGrp="1"/>
          </p:cNvSpPr>
          <p:nvPr>
            <p:ph idx="1"/>
          </p:nvPr>
        </p:nvSpPr>
        <p:spPr/>
        <p:txBody>
          <a:bodyPr/>
          <a:lstStyle/>
          <a:p>
            <a:r>
              <a:rPr lang="en-US" dirty="0" smtClean="0"/>
              <a:t>Two types datawarehousing</a:t>
            </a:r>
          </a:p>
          <a:p>
            <a:r>
              <a:rPr lang="en-US" dirty="0" smtClean="0"/>
              <a:t>1.history of data</a:t>
            </a:r>
          </a:p>
          <a:p>
            <a:r>
              <a:rPr lang="en-US" dirty="0" smtClean="0"/>
              <a:t>2.current data</a:t>
            </a:r>
          </a:p>
          <a:p>
            <a:r>
              <a:rPr lang="en-US" dirty="0" smtClean="0"/>
              <a:t>Ex:bank statements</a:t>
            </a:r>
          </a:p>
          <a:p>
            <a:r>
              <a:rPr lang="en-US" dirty="0" smtClean="0"/>
              <a:t>1.6 months data</a:t>
            </a:r>
          </a:p>
          <a:p>
            <a:r>
              <a:rPr lang="en-US" dirty="0" smtClean="0"/>
              <a:t>2.current data</a:t>
            </a:r>
          </a:p>
          <a:p>
            <a:endParaRPr lang="en-IN" dirty="0"/>
          </a:p>
        </p:txBody>
      </p:sp>
    </p:spTree>
    <p:extLst>
      <p:ext uri="{BB962C8B-B14F-4D97-AF65-F5344CB8AC3E}">
        <p14:creationId xmlns:p14="http://schemas.microsoft.com/office/powerpoint/2010/main" val="3254148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DATAWAREHOUSING</a:t>
            </a:r>
            <a:endParaRPr lang="en-IN" dirty="0"/>
          </a:p>
        </p:txBody>
      </p:sp>
      <p:pic>
        <p:nvPicPr>
          <p:cNvPr id="2050" name="Picture 2" descr="https://upload.wikimedia.org/wikipedia/commons/d/d8/Data_Warehouse_Feeding_Data_Mart.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 y="2848864"/>
            <a:ext cx="6348413" cy="2504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863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DW Architecture</a:t>
            </a:r>
            <a:endParaRPr lang="en-IN" dirty="0"/>
          </a:p>
        </p:txBody>
      </p:sp>
      <p:pic>
        <p:nvPicPr>
          <p:cNvPr id="1026" name="Picture 2" descr="undefin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2438400"/>
            <a:ext cx="5433311" cy="30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369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600" dirty="0"/>
              <a:t>A </a:t>
            </a:r>
            <a:r>
              <a:rPr lang="en-US" sz="1600" b="1" dirty="0"/>
              <a:t>data-warehouse</a:t>
            </a:r>
            <a:r>
              <a:rPr lang="en-US" sz="1600" dirty="0"/>
              <a:t> is a heterogeneous collection of different data sources </a:t>
            </a:r>
            <a:r>
              <a:rPr lang="en-US" sz="1600" dirty="0" smtClean="0"/>
              <a:t>organized </a:t>
            </a:r>
            <a:r>
              <a:rPr lang="en-US" sz="1600" dirty="0"/>
              <a:t>under a unified schema. There are 2 approaches for constructing data-warehouse: Top-down approach and Bottom-up approach are explained as below. </a:t>
            </a:r>
          </a:p>
        </p:txBody>
      </p:sp>
      <p:sp>
        <p:nvSpPr>
          <p:cNvPr id="3" name="Content Placeholder 2"/>
          <p:cNvSpPr>
            <a:spLocks noGrp="1"/>
          </p:cNvSpPr>
          <p:nvPr>
            <p:ph idx="1"/>
          </p:nvPr>
        </p:nvSpPr>
        <p:spPr/>
        <p:txBody>
          <a:bodyPr/>
          <a:lstStyle/>
          <a:p>
            <a:r>
              <a:rPr lang="en-US" b="1" dirty="0"/>
              <a:t>1. Top-down approach:</a:t>
            </a:r>
            <a:r>
              <a:rPr lang="en-US" dirty="0"/>
              <a: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743200"/>
            <a:ext cx="7078133" cy="3359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3909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381000"/>
          </a:xfrm>
        </p:spPr>
        <p:txBody>
          <a:bodyPr>
            <a:normAutofit fontScale="90000"/>
          </a:bodyPr>
          <a:lstStyle/>
          <a:p>
            <a:r>
              <a:rPr lang="en-US" b="1" dirty="0"/>
              <a:t>Top-Down Approach </a:t>
            </a:r>
            <a:endParaRPr lang="en-US" dirty="0"/>
          </a:p>
        </p:txBody>
      </p:sp>
      <p:sp>
        <p:nvSpPr>
          <p:cNvPr id="3" name="Content Placeholder 2"/>
          <p:cNvSpPr>
            <a:spLocks noGrp="1"/>
          </p:cNvSpPr>
          <p:nvPr>
            <p:ph idx="1"/>
          </p:nvPr>
        </p:nvSpPr>
        <p:spPr>
          <a:xfrm>
            <a:off x="609599" y="1524000"/>
            <a:ext cx="6347714" cy="4517363"/>
          </a:xfrm>
        </p:spPr>
        <p:txBody>
          <a:bodyPr>
            <a:normAutofit fontScale="62500" lnSpcReduction="20000"/>
          </a:bodyPr>
          <a:lstStyle/>
          <a:p>
            <a:r>
              <a:rPr lang="en-US" b="1" dirty="0"/>
              <a:t>External Sources –</a:t>
            </a:r>
            <a:r>
              <a:rPr lang="en-US" dirty="0"/>
              <a:t> </a:t>
            </a:r>
            <a:br>
              <a:rPr lang="en-US" dirty="0"/>
            </a:br>
            <a:r>
              <a:rPr lang="en-US" dirty="0"/>
              <a:t>External source is a source from where data is collected irrespective of the type of data. Data can be structured, semi structured and unstructured as well. </a:t>
            </a:r>
            <a:br>
              <a:rPr lang="en-US" dirty="0"/>
            </a:br>
            <a:r>
              <a:rPr lang="en-US" b="1" dirty="0" smtClean="0"/>
              <a:t>Stage </a:t>
            </a:r>
            <a:r>
              <a:rPr lang="en-US" b="1" dirty="0"/>
              <a:t>Area –</a:t>
            </a:r>
            <a:r>
              <a:rPr lang="en-US" dirty="0"/>
              <a:t> </a:t>
            </a:r>
            <a:br>
              <a:rPr lang="en-US" dirty="0"/>
            </a:br>
            <a:r>
              <a:rPr lang="en-US" dirty="0"/>
              <a:t>Since the data, extracted from the external sources does not follow a particular format, so there is a need to validate this data to load into </a:t>
            </a:r>
            <a:r>
              <a:rPr lang="en-US" dirty="0" smtClean="0"/>
              <a:t>data warehouse. </a:t>
            </a:r>
            <a:r>
              <a:rPr lang="en-US" dirty="0"/>
              <a:t>For this purpose, it is recommended to use </a:t>
            </a:r>
            <a:r>
              <a:rPr lang="en-US" b="1" dirty="0"/>
              <a:t>ETL</a:t>
            </a:r>
            <a:r>
              <a:rPr lang="en-US" dirty="0"/>
              <a:t> tool. </a:t>
            </a:r>
            <a:endParaRPr lang="en-US" dirty="0" smtClean="0"/>
          </a:p>
          <a:p>
            <a:r>
              <a:rPr lang="en-US" dirty="0" smtClean="0"/>
              <a:t> </a:t>
            </a:r>
            <a:r>
              <a:rPr lang="en-US" b="1" dirty="0"/>
              <a:t>E(Extracted):</a:t>
            </a:r>
            <a:r>
              <a:rPr lang="en-US" dirty="0"/>
              <a:t> Data is extracted from External data source. </a:t>
            </a:r>
            <a:br>
              <a:rPr lang="en-US" dirty="0"/>
            </a:br>
            <a:r>
              <a:rPr lang="en-US" dirty="0"/>
              <a:t> </a:t>
            </a:r>
          </a:p>
          <a:p>
            <a:r>
              <a:rPr lang="en-US" b="1" dirty="0"/>
              <a:t>T(Transform):</a:t>
            </a:r>
            <a:r>
              <a:rPr lang="en-US" dirty="0"/>
              <a:t> Data is transformed into the standard format. </a:t>
            </a:r>
            <a:br>
              <a:rPr lang="en-US" dirty="0"/>
            </a:br>
            <a:r>
              <a:rPr lang="en-US" dirty="0"/>
              <a:t> </a:t>
            </a:r>
          </a:p>
          <a:p>
            <a:r>
              <a:rPr lang="en-US" b="1" dirty="0"/>
              <a:t>L(Load):</a:t>
            </a:r>
            <a:r>
              <a:rPr lang="en-US" dirty="0"/>
              <a:t> Data is loaded into </a:t>
            </a:r>
            <a:r>
              <a:rPr lang="en-US" dirty="0" smtClean="0"/>
              <a:t>data warehouse </a:t>
            </a:r>
            <a:r>
              <a:rPr lang="en-US" dirty="0"/>
              <a:t>after transforming it into the standard format. </a:t>
            </a:r>
            <a:br>
              <a:rPr lang="en-US" dirty="0"/>
            </a:br>
            <a:r>
              <a:rPr lang="en-US" dirty="0"/>
              <a:t> </a:t>
            </a:r>
          </a:p>
          <a:p>
            <a:r>
              <a:rPr lang="en-US" b="1" dirty="0"/>
              <a:t>Data-warehouse –</a:t>
            </a:r>
            <a:r>
              <a:rPr lang="en-US" dirty="0"/>
              <a:t> </a:t>
            </a:r>
            <a:br>
              <a:rPr lang="en-US" dirty="0"/>
            </a:br>
            <a:r>
              <a:rPr lang="en-US" dirty="0"/>
              <a:t>After cleansing of data, it is stored in the </a:t>
            </a:r>
            <a:r>
              <a:rPr lang="en-US" dirty="0" smtClean="0"/>
              <a:t>data warehouse </a:t>
            </a:r>
            <a:r>
              <a:rPr lang="en-US" dirty="0"/>
              <a:t>as central repository. It actually stores the meta data and the actual data gets stored in the data marts. </a:t>
            </a:r>
            <a:r>
              <a:rPr lang="en-US" b="1" dirty="0"/>
              <a:t>Note</a:t>
            </a:r>
            <a:r>
              <a:rPr lang="en-US" dirty="0"/>
              <a:t> that </a:t>
            </a:r>
            <a:r>
              <a:rPr lang="en-US" dirty="0" smtClean="0"/>
              <a:t>data warehouse </a:t>
            </a:r>
            <a:r>
              <a:rPr lang="en-US" dirty="0"/>
              <a:t>stores the data in its purest form in this top-down approach. </a:t>
            </a:r>
            <a:br>
              <a:rPr lang="en-US" dirty="0"/>
            </a:br>
            <a:r>
              <a:rPr lang="en-US" dirty="0"/>
              <a:t>  </a:t>
            </a:r>
            <a:r>
              <a:rPr lang="en-US" b="1" dirty="0"/>
              <a:t>Data Marts –</a:t>
            </a:r>
            <a:r>
              <a:rPr lang="en-US" dirty="0"/>
              <a:t> </a:t>
            </a:r>
            <a:br>
              <a:rPr lang="en-US" dirty="0"/>
            </a:br>
            <a:r>
              <a:rPr lang="en-US" dirty="0"/>
              <a:t>Data mart is also a part of storage component. It stores the information of a particular function of an </a:t>
            </a:r>
            <a:r>
              <a:rPr lang="en-US" dirty="0" smtClean="0"/>
              <a:t>organization </a:t>
            </a:r>
            <a:r>
              <a:rPr lang="en-US" dirty="0"/>
              <a:t>which is handled by single authority. There can be as many number of data marts in an </a:t>
            </a:r>
            <a:r>
              <a:rPr lang="en-US" dirty="0" smtClean="0"/>
              <a:t>organization </a:t>
            </a:r>
            <a:r>
              <a:rPr lang="en-US" dirty="0"/>
              <a:t>depending upon the functions. We can also say that data mart contains subset of the data stored in datawarehouse. </a:t>
            </a:r>
            <a:br>
              <a:rPr lang="en-US" dirty="0"/>
            </a:br>
            <a:r>
              <a:rPr lang="en-US" dirty="0"/>
              <a:t>  </a:t>
            </a:r>
            <a:r>
              <a:rPr lang="en-US" b="1" dirty="0"/>
              <a:t>Data Mining –</a:t>
            </a:r>
            <a:r>
              <a:rPr lang="en-US" dirty="0"/>
              <a:t> </a:t>
            </a:r>
            <a:br>
              <a:rPr lang="en-US" dirty="0"/>
            </a:br>
            <a:r>
              <a:rPr lang="en-US" dirty="0"/>
              <a:t>The practice of </a:t>
            </a:r>
            <a:r>
              <a:rPr lang="en-US" dirty="0" smtClean="0"/>
              <a:t>analyzing </a:t>
            </a:r>
            <a:r>
              <a:rPr lang="en-US" dirty="0"/>
              <a:t>the big data present in datawarehouse is data mining. It is used to find the hidden patterns that are present in the database or in datawarehouse with the help of algorithm of data mining.  This approach is defined by </a:t>
            </a:r>
            <a:r>
              <a:rPr lang="en-US" b="1" dirty="0"/>
              <a:t>Inmon</a:t>
            </a:r>
            <a:r>
              <a:rPr lang="en-US" dirty="0"/>
              <a:t> as – datawarehouse as a central repository for the complete </a:t>
            </a:r>
            <a:r>
              <a:rPr lang="en-US" dirty="0" smtClean="0"/>
              <a:t>organization </a:t>
            </a:r>
            <a:r>
              <a:rPr lang="en-US" dirty="0"/>
              <a:t>and data marts are created from it after the complete datawarehouse has been created. </a:t>
            </a:r>
          </a:p>
          <a:p>
            <a:endParaRPr lang="en-US" dirty="0"/>
          </a:p>
        </p:txBody>
      </p:sp>
    </p:spTree>
    <p:extLst>
      <p:ext uri="{BB962C8B-B14F-4D97-AF65-F5344CB8AC3E}">
        <p14:creationId xmlns:p14="http://schemas.microsoft.com/office/powerpoint/2010/main" val="3527497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Advantages of Top-Down Approach –</a:t>
            </a:r>
            <a:r>
              <a:rPr lang="en-US" dirty="0"/>
              <a:t> </a:t>
            </a:r>
          </a:p>
        </p:txBody>
      </p:sp>
      <p:sp>
        <p:nvSpPr>
          <p:cNvPr id="3" name="Content Placeholder 2"/>
          <p:cNvSpPr>
            <a:spLocks noGrp="1"/>
          </p:cNvSpPr>
          <p:nvPr>
            <p:ph idx="1"/>
          </p:nvPr>
        </p:nvSpPr>
        <p:spPr>
          <a:xfrm>
            <a:off x="609599" y="1524000"/>
            <a:ext cx="6347714" cy="4517363"/>
          </a:xfrm>
        </p:spPr>
        <p:txBody>
          <a:bodyPr>
            <a:normAutofit fontScale="47500" lnSpcReduction="20000"/>
          </a:bodyPr>
          <a:lstStyle/>
          <a:p>
            <a:r>
              <a:rPr lang="en-US" dirty="0"/>
              <a:t> </a:t>
            </a:r>
          </a:p>
          <a:p>
            <a:r>
              <a:rPr lang="en-US" dirty="0"/>
              <a:t>Since the data marts are created from the </a:t>
            </a:r>
            <a:r>
              <a:rPr lang="en-US" dirty="0" smtClean="0"/>
              <a:t>data warehouse, </a:t>
            </a:r>
            <a:r>
              <a:rPr lang="en-US" dirty="0"/>
              <a:t>provides consistent dimensional view of data marts. </a:t>
            </a:r>
            <a:br>
              <a:rPr lang="en-US" dirty="0"/>
            </a:br>
            <a:r>
              <a:rPr lang="en-US" dirty="0"/>
              <a:t> </a:t>
            </a:r>
          </a:p>
          <a:p>
            <a:r>
              <a:rPr lang="en-US" dirty="0"/>
              <a:t>Also, this model is considered as the strongest model for business changes. That’s why, big </a:t>
            </a:r>
            <a:r>
              <a:rPr lang="en-US" dirty="0" smtClean="0"/>
              <a:t>organizations </a:t>
            </a:r>
            <a:r>
              <a:rPr lang="en-US" dirty="0"/>
              <a:t>prefer to follow this approach. </a:t>
            </a:r>
            <a:br>
              <a:rPr lang="en-US" dirty="0"/>
            </a:br>
            <a:r>
              <a:rPr lang="en-US" dirty="0"/>
              <a:t> </a:t>
            </a:r>
          </a:p>
          <a:p>
            <a:r>
              <a:rPr lang="en-US" dirty="0"/>
              <a:t>Creating data mart from </a:t>
            </a:r>
            <a:r>
              <a:rPr lang="en-US" dirty="0" smtClean="0"/>
              <a:t>data warehouse </a:t>
            </a:r>
            <a:r>
              <a:rPr lang="en-US" dirty="0"/>
              <a:t>is easy. </a:t>
            </a:r>
          </a:p>
          <a:p>
            <a:r>
              <a:rPr lang="en-US" dirty="0">
                <a:solidFill>
                  <a:srgbClr val="FF0000"/>
                </a:solidFill>
              </a:rPr>
              <a:t>Improved data consistency</a:t>
            </a:r>
            <a:r>
              <a:rPr lang="en-US" dirty="0"/>
              <a:t>: The top-down approach promotes data consistency by ensuring that all data marts are sourced from a common data warehouse. This ensures that all data is standardized, reducing the risk of errors and inconsistencies in reporting.</a:t>
            </a:r>
          </a:p>
          <a:p>
            <a:r>
              <a:rPr lang="en-US" dirty="0">
                <a:solidFill>
                  <a:srgbClr val="FF0000"/>
                </a:solidFill>
              </a:rPr>
              <a:t>Easier maintenance</a:t>
            </a:r>
            <a:r>
              <a:rPr lang="en-US" dirty="0"/>
              <a:t>: Since all data marts are sourced from a central data warehouse, it is easier to maintain and update the data in a top-down approach. Changes can be made to the data warehouse, and those changes will automatically propagate to all the data marts that rely on it.</a:t>
            </a:r>
          </a:p>
          <a:p>
            <a:r>
              <a:rPr lang="en-US" dirty="0">
                <a:solidFill>
                  <a:srgbClr val="FF0000"/>
                </a:solidFill>
              </a:rPr>
              <a:t>Better scalability</a:t>
            </a:r>
            <a:r>
              <a:rPr lang="en-US" dirty="0"/>
              <a:t>: The top-down approach is highly scalable, allowing organizations to add new data marts as needed without disrupting the existing infrastructure. This is particularly important for organizations that are experiencing rapid growth or have evolving business needs.</a:t>
            </a:r>
          </a:p>
          <a:p>
            <a:r>
              <a:rPr lang="en-US" dirty="0">
                <a:solidFill>
                  <a:srgbClr val="FF0000"/>
                </a:solidFill>
              </a:rPr>
              <a:t>Improved governance</a:t>
            </a:r>
            <a:r>
              <a:rPr lang="en-US" dirty="0"/>
              <a:t>: The top-down approach facilitates better governance by enabling centralized control of data access, security, and quality. This ensures that all data is managed consistently and that it meets the organization’s standards for quality and compliance.</a:t>
            </a:r>
          </a:p>
          <a:p>
            <a:r>
              <a:rPr lang="en-US" dirty="0">
                <a:solidFill>
                  <a:srgbClr val="FF0000"/>
                </a:solidFill>
              </a:rPr>
              <a:t>Reduced duplication</a:t>
            </a:r>
            <a:r>
              <a:rPr lang="en-US" dirty="0"/>
              <a:t>: The top-down approach reduces data duplication by ensuring that data is stored only once in the data warehouse. This saves storage space and reduces the risk of data inconsistencies.</a:t>
            </a:r>
          </a:p>
          <a:p>
            <a:r>
              <a:rPr lang="en-US" dirty="0">
                <a:solidFill>
                  <a:srgbClr val="FF0000"/>
                </a:solidFill>
              </a:rPr>
              <a:t>Better reporting</a:t>
            </a:r>
            <a:r>
              <a:rPr lang="en-US" dirty="0"/>
              <a:t>: The top-down approach enables better reporting by providing a consistent view of data across all data marts. This makes it easier to create accurate and timely reports, which can improve decision-making and drive better business outcomes.</a:t>
            </a:r>
          </a:p>
          <a:p>
            <a:r>
              <a:rPr lang="en-US" dirty="0">
                <a:solidFill>
                  <a:srgbClr val="FF0000"/>
                </a:solidFill>
              </a:rPr>
              <a:t>Better data integration</a:t>
            </a:r>
            <a:r>
              <a:rPr lang="en-US" dirty="0"/>
              <a:t>: The top-down approach enables better data integration by ensuring that all data marts are sourced from a common data warehouse. This makes it easier to integrate data from different sources and provides a more complete view of the organization’s data.</a:t>
            </a:r>
          </a:p>
          <a:p>
            <a:endParaRPr lang="en-US" dirty="0"/>
          </a:p>
        </p:txBody>
      </p:sp>
    </p:spTree>
    <p:extLst>
      <p:ext uri="{BB962C8B-B14F-4D97-AF65-F5344CB8AC3E}">
        <p14:creationId xmlns:p14="http://schemas.microsoft.com/office/powerpoint/2010/main" val="3753659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Business intelligence</a:t>
            </a:r>
            <a:endParaRPr lang="en-IN" b="1" i="1" dirty="0"/>
          </a:p>
        </p:txBody>
      </p:sp>
      <p:pic>
        <p:nvPicPr>
          <p:cNvPr id="4" name="Content Placeholder 3"/>
          <p:cNvPicPr>
            <a:picLocks noGrp="1" noChangeAspect="1"/>
          </p:cNvPicPr>
          <p:nvPr>
            <p:ph idx="1"/>
          </p:nvPr>
        </p:nvPicPr>
        <p:blipFill>
          <a:blip r:embed="rId2"/>
          <a:stretch>
            <a:fillRect/>
          </a:stretch>
        </p:blipFill>
        <p:spPr>
          <a:xfrm>
            <a:off x="381000" y="1295400"/>
            <a:ext cx="6489030" cy="4354635"/>
          </a:xfrm>
          <a:prstGeom prst="rect">
            <a:avLst/>
          </a:prstGeom>
        </p:spPr>
      </p:pic>
    </p:spTree>
    <p:extLst>
      <p:ext uri="{BB962C8B-B14F-4D97-AF65-F5344CB8AC3E}">
        <p14:creationId xmlns:p14="http://schemas.microsoft.com/office/powerpoint/2010/main" val="3209858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457200"/>
          </a:xfrm>
        </p:spPr>
        <p:txBody>
          <a:bodyPr>
            <a:normAutofit fontScale="90000"/>
          </a:bodyPr>
          <a:lstStyle/>
          <a:p>
            <a:r>
              <a:rPr lang="en-US" b="1" dirty="0"/>
              <a:t>Disadvantages of Top-Down Approach </a:t>
            </a:r>
            <a:endParaRPr lang="en-US" dirty="0"/>
          </a:p>
        </p:txBody>
      </p:sp>
      <p:sp>
        <p:nvSpPr>
          <p:cNvPr id="3" name="Content Placeholder 2"/>
          <p:cNvSpPr>
            <a:spLocks noGrp="1"/>
          </p:cNvSpPr>
          <p:nvPr>
            <p:ph idx="1"/>
          </p:nvPr>
        </p:nvSpPr>
        <p:spPr>
          <a:xfrm>
            <a:off x="609599" y="1295400"/>
            <a:ext cx="6347714" cy="4745963"/>
          </a:xfrm>
        </p:spPr>
        <p:txBody>
          <a:bodyPr>
            <a:normAutofit fontScale="62500" lnSpcReduction="20000"/>
          </a:bodyPr>
          <a:lstStyle/>
          <a:p>
            <a:r>
              <a:rPr lang="en-US" dirty="0"/>
              <a:t>  </a:t>
            </a:r>
          </a:p>
          <a:p>
            <a:r>
              <a:rPr lang="en-US" dirty="0"/>
              <a:t>The cost, time taken in designing and its maintenance is very high. </a:t>
            </a:r>
          </a:p>
          <a:p>
            <a:r>
              <a:rPr lang="en-US" dirty="0">
                <a:solidFill>
                  <a:srgbClr val="FF0000"/>
                </a:solidFill>
              </a:rPr>
              <a:t>Complexity</a:t>
            </a:r>
            <a:r>
              <a:rPr lang="en-US" dirty="0"/>
              <a:t>: The top-down approach can be complex to implement and maintain, particularly for large organizations with complex data needs. The design and implementation of the data warehouse and data marts can be time-consuming and costly.</a:t>
            </a:r>
          </a:p>
          <a:p>
            <a:r>
              <a:rPr lang="en-US" dirty="0">
                <a:solidFill>
                  <a:srgbClr val="FF0000"/>
                </a:solidFill>
              </a:rPr>
              <a:t>Lack of flexibility</a:t>
            </a:r>
            <a:r>
              <a:rPr lang="en-US" dirty="0"/>
              <a:t>: The top-down approach may not be suitable for organizations that require a high degree of flexibility in their data reporting and analysis. Since the design of the data warehouse and data marts is pre-determined, it may not be possible to adapt to new or changing business requirements.</a:t>
            </a:r>
          </a:p>
          <a:p>
            <a:r>
              <a:rPr lang="en-US" dirty="0">
                <a:solidFill>
                  <a:srgbClr val="FF0000"/>
                </a:solidFill>
              </a:rPr>
              <a:t>Limited user involvement</a:t>
            </a:r>
            <a:r>
              <a:rPr lang="en-US" dirty="0"/>
              <a:t>: The top-down approach can be dominated by IT departments, which may lead to limited user involvement in the design and implementation process. This can result in data marts that do not meet the specific needs of business users.</a:t>
            </a:r>
          </a:p>
          <a:p>
            <a:r>
              <a:rPr lang="en-US" dirty="0">
                <a:solidFill>
                  <a:srgbClr val="FF0000"/>
                </a:solidFill>
              </a:rPr>
              <a:t>Data latency</a:t>
            </a:r>
            <a:r>
              <a:rPr lang="en-US" dirty="0"/>
              <a:t>: The top-down approach may result in data latency, particularly when data is sourced from multiple systems. This can impact the accuracy and timeliness of reporting and analysis.</a:t>
            </a:r>
          </a:p>
          <a:p>
            <a:r>
              <a:rPr lang="en-US" dirty="0">
                <a:solidFill>
                  <a:srgbClr val="FF0000"/>
                </a:solidFill>
              </a:rPr>
              <a:t>Data ownership</a:t>
            </a:r>
            <a:r>
              <a:rPr lang="en-US" dirty="0"/>
              <a:t>: The top-down approach can create challenges around data ownership and control. Since data is centralized in the data warehouse, it may not be clear who is responsible for maintaining and updating the data.</a:t>
            </a:r>
          </a:p>
          <a:p>
            <a:r>
              <a:rPr lang="en-US" dirty="0">
                <a:solidFill>
                  <a:srgbClr val="FF0000"/>
                </a:solidFill>
              </a:rPr>
              <a:t>Cost</a:t>
            </a:r>
            <a:r>
              <a:rPr lang="en-US" dirty="0"/>
              <a:t>: The top-down approach can be expensive to implement and maintain, particularly for smaller organizations that may not have the resources to invest in a large-scale data warehouse and associated data marts.</a:t>
            </a:r>
          </a:p>
          <a:p>
            <a:r>
              <a:rPr lang="en-US" dirty="0">
                <a:solidFill>
                  <a:srgbClr val="FF0000"/>
                </a:solidFill>
              </a:rPr>
              <a:t>Integration challenges</a:t>
            </a:r>
            <a:r>
              <a:rPr lang="en-US" dirty="0"/>
              <a:t>: The top-down approach may face challenges in integrating data from different sources, particularly when data is stored in different formats or structures. This can lead to data inconsistencies and inaccuracies.</a:t>
            </a:r>
            <a:br>
              <a:rPr lang="en-US" dirty="0"/>
            </a:br>
            <a:r>
              <a:rPr lang="en-US" dirty="0"/>
              <a:t> </a:t>
            </a:r>
          </a:p>
          <a:p>
            <a:endParaRPr lang="en-US" dirty="0"/>
          </a:p>
        </p:txBody>
      </p:sp>
    </p:spTree>
    <p:extLst>
      <p:ext uri="{BB962C8B-B14F-4D97-AF65-F5344CB8AC3E}">
        <p14:creationId xmlns:p14="http://schemas.microsoft.com/office/powerpoint/2010/main" val="1640872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Bottom-up approach:</a:t>
            </a:r>
            <a:r>
              <a:rPr lang="en-US" dirty="0"/>
              <a:t> </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600200"/>
            <a:ext cx="787252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152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457200"/>
          </a:xfrm>
        </p:spPr>
        <p:txBody>
          <a:bodyPr>
            <a:normAutofit fontScale="90000"/>
          </a:bodyPr>
          <a:lstStyle/>
          <a:p>
            <a:r>
              <a:rPr lang="en-IN" dirty="0" smtClean="0"/>
              <a:t>DW</a:t>
            </a:r>
            <a:endParaRPr lang="en-US" dirty="0"/>
          </a:p>
        </p:txBody>
      </p:sp>
      <p:sp>
        <p:nvSpPr>
          <p:cNvPr id="3" name="Content Placeholder 2"/>
          <p:cNvSpPr>
            <a:spLocks noGrp="1"/>
          </p:cNvSpPr>
          <p:nvPr>
            <p:ph idx="1"/>
          </p:nvPr>
        </p:nvSpPr>
        <p:spPr>
          <a:xfrm>
            <a:off x="609599" y="1295400"/>
            <a:ext cx="6347714" cy="4745963"/>
          </a:xfrm>
        </p:spPr>
        <p:txBody>
          <a:bodyPr>
            <a:noAutofit/>
          </a:bodyPr>
          <a:lstStyle/>
          <a:p>
            <a:r>
              <a:rPr lang="en-US" sz="1050" dirty="0"/>
              <a:t>First, the data is extracted from external sources (same as happens in top-down approach). </a:t>
            </a:r>
            <a:br>
              <a:rPr lang="en-US" sz="1050" dirty="0"/>
            </a:br>
            <a:r>
              <a:rPr lang="en-US" sz="1050" dirty="0"/>
              <a:t> </a:t>
            </a:r>
          </a:p>
          <a:p>
            <a:r>
              <a:rPr lang="en-US" sz="1050" dirty="0"/>
              <a:t>Then, the data go through the staging area (as explained above) and loaded into data marts instead of datawarehouse. The data marts are created first and provide reporting capability. It addresses a single business area. </a:t>
            </a:r>
            <a:br>
              <a:rPr lang="en-US" sz="1050" dirty="0"/>
            </a:br>
            <a:r>
              <a:rPr lang="en-US" sz="1050" dirty="0"/>
              <a:t> </a:t>
            </a:r>
          </a:p>
          <a:p>
            <a:r>
              <a:rPr lang="en-US" sz="1050" dirty="0"/>
              <a:t>These data marts are then integrated into datawarehouse. </a:t>
            </a:r>
            <a:br>
              <a:rPr lang="en-US" sz="1050" dirty="0"/>
            </a:br>
            <a:r>
              <a:rPr lang="en-US" sz="1050" dirty="0"/>
              <a:t> </a:t>
            </a:r>
          </a:p>
          <a:p>
            <a:r>
              <a:rPr lang="en-US" sz="1050" dirty="0"/>
              <a:t>This approach is given by </a:t>
            </a:r>
            <a:r>
              <a:rPr lang="en-US" sz="1050" b="1" dirty="0" err="1"/>
              <a:t>Kinball</a:t>
            </a:r>
            <a:r>
              <a:rPr lang="en-US" sz="1050" dirty="0"/>
              <a:t> as – data marts are created first and provides a thin view for analyses and datawarehouse is created after complete data marts have been created. </a:t>
            </a:r>
          </a:p>
          <a:p>
            <a:endParaRPr lang="en-US" sz="1100" dirty="0"/>
          </a:p>
        </p:txBody>
      </p:sp>
    </p:spTree>
    <p:extLst>
      <p:ext uri="{BB962C8B-B14F-4D97-AF65-F5344CB8AC3E}">
        <p14:creationId xmlns:p14="http://schemas.microsoft.com/office/powerpoint/2010/main" val="1390823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172201" cy="304800"/>
          </a:xfrm>
        </p:spPr>
        <p:txBody>
          <a:bodyPr>
            <a:normAutofit fontScale="90000"/>
          </a:bodyPr>
          <a:lstStyle/>
          <a:p>
            <a:r>
              <a:rPr lang="en-US" b="1" dirty="0"/>
              <a:t>Advantages of Bottom-Up Approach –</a:t>
            </a:r>
            <a:endParaRPr lang="en-US" dirty="0"/>
          </a:p>
        </p:txBody>
      </p:sp>
      <p:sp>
        <p:nvSpPr>
          <p:cNvPr id="3" name="Content Placeholder 2"/>
          <p:cNvSpPr>
            <a:spLocks noGrp="1"/>
          </p:cNvSpPr>
          <p:nvPr>
            <p:ph idx="1"/>
          </p:nvPr>
        </p:nvSpPr>
        <p:spPr>
          <a:xfrm>
            <a:off x="609599" y="1371600"/>
            <a:ext cx="6347714" cy="4669763"/>
          </a:xfrm>
        </p:spPr>
        <p:txBody>
          <a:bodyPr>
            <a:normAutofit fontScale="77500" lnSpcReduction="20000"/>
          </a:bodyPr>
          <a:lstStyle/>
          <a:p>
            <a:r>
              <a:rPr lang="en-US" sz="1200" dirty="0"/>
              <a:t>  </a:t>
            </a:r>
          </a:p>
          <a:p>
            <a:r>
              <a:rPr lang="en-US" sz="1200" dirty="0"/>
              <a:t>As the data marts are created first, so the reports are quickly generated. </a:t>
            </a:r>
            <a:br>
              <a:rPr lang="en-US" sz="1200" dirty="0"/>
            </a:br>
            <a:r>
              <a:rPr lang="en-US" sz="1200" dirty="0"/>
              <a:t> </a:t>
            </a:r>
          </a:p>
          <a:p>
            <a:r>
              <a:rPr lang="en-US" sz="1200" dirty="0"/>
              <a:t>We can accommodate more number of data marts here and in this way </a:t>
            </a:r>
            <a:r>
              <a:rPr lang="en-US" sz="1200" dirty="0" smtClean="0"/>
              <a:t>data warehouse </a:t>
            </a:r>
            <a:r>
              <a:rPr lang="en-US" sz="1200" dirty="0"/>
              <a:t>can be extended. </a:t>
            </a:r>
            <a:br>
              <a:rPr lang="en-US" sz="1200" dirty="0"/>
            </a:br>
            <a:r>
              <a:rPr lang="en-US" sz="1200" dirty="0"/>
              <a:t> </a:t>
            </a:r>
          </a:p>
          <a:p>
            <a:r>
              <a:rPr lang="en-US" sz="1200" dirty="0"/>
              <a:t>Also, the cost and time taken in designing this model is low comparatively. </a:t>
            </a:r>
          </a:p>
          <a:p>
            <a:r>
              <a:rPr lang="en-US" sz="1200" dirty="0">
                <a:solidFill>
                  <a:srgbClr val="FF0000"/>
                </a:solidFill>
              </a:rPr>
              <a:t>Incremental development</a:t>
            </a:r>
            <a:r>
              <a:rPr lang="en-US" sz="1200" dirty="0"/>
              <a:t>: The bottom-up approach supports incremental development, allowing for the creation of data marts one at a time. This allows for quick wins and incremental improvements in data reporting and analysis.</a:t>
            </a:r>
          </a:p>
          <a:p>
            <a:r>
              <a:rPr lang="en-US" sz="1200" dirty="0">
                <a:solidFill>
                  <a:srgbClr val="FF0000"/>
                </a:solidFill>
              </a:rPr>
              <a:t>User involvement</a:t>
            </a:r>
            <a:r>
              <a:rPr lang="en-US" sz="1200" dirty="0"/>
              <a:t>: The bottom-up approach encourages user involvement in the design and implementation process. Business users can provide feedback on the data marts and reports, helping to ensure that the data marts meet their specific needs.</a:t>
            </a:r>
          </a:p>
          <a:p>
            <a:r>
              <a:rPr lang="en-US" sz="1200" dirty="0">
                <a:solidFill>
                  <a:srgbClr val="FF0000"/>
                </a:solidFill>
              </a:rPr>
              <a:t>Flexibility:</a:t>
            </a:r>
            <a:r>
              <a:rPr lang="en-US" sz="1200" dirty="0"/>
              <a:t> The bottom-up approach is more flexible than the top-down approach, as it allows for the creation of data marts based on specific business needs. This approach can be particularly useful for organizations that require a high degree of flexibility in their reporting and analysis.</a:t>
            </a:r>
          </a:p>
          <a:p>
            <a:r>
              <a:rPr lang="en-US" sz="1200" dirty="0">
                <a:solidFill>
                  <a:srgbClr val="FF0000"/>
                </a:solidFill>
              </a:rPr>
              <a:t>Faster time to value</a:t>
            </a:r>
            <a:r>
              <a:rPr lang="en-US" sz="1200" dirty="0"/>
              <a:t>: The bottom-up approach can deliver faster time to value, as the data marts can be created more quickly than a centralized data warehouse. This can be particularly useful for smaller organizations with limited resources.</a:t>
            </a:r>
          </a:p>
          <a:p>
            <a:r>
              <a:rPr lang="en-US" sz="1200" dirty="0">
                <a:solidFill>
                  <a:srgbClr val="FF0000"/>
                </a:solidFill>
              </a:rPr>
              <a:t>Reduced risk</a:t>
            </a:r>
            <a:r>
              <a:rPr lang="en-US" sz="1200" dirty="0"/>
              <a:t>: The bottom-up approach reduces the risk of failure, as data marts can be tested and refined before being incorporated into a larger data warehouse. This approach can also help to identify and address potential data quality issues early in the process.</a:t>
            </a:r>
          </a:p>
          <a:p>
            <a:r>
              <a:rPr lang="en-US" sz="1200" dirty="0">
                <a:solidFill>
                  <a:srgbClr val="FF0000"/>
                </a:solidFill>
              </a:rPr>
              <a:t>Scalability</a:t>
            </a:r>
            <a:r>
              <a:rPr lang="en-US" sz="1200" dirty="0"/>
              <a:t>: The bottom-up approach can be scaled up over time, as new data marts can be added as needed. This approach can be particularly useful for organizations that are growing rapidly or undergoing significant change.</a:t>
            </a:r>
          </a:p>
          <a:p>
            <a:r>
              <a:rPr lang="en-US" sz="1200" dirty="0">
                <a:solidFill>
                  <a:srgbClr val="FF0000"/>
                </a:solidFill>
              </a:rPr>
              <a:t>Data ownership</a:t>
            </a:r>
            <a:r>
              <a:rPr lang="en-US" sz="1200" dirty="0"/>
              <a:t>: The bottom-up approach can help to clarify data ownership and control, as each data mart is typically owned and managed by a specific business unit. This can help to ensure that data is accurate and up-to-date, and that it is being used in a consistent and appropriate way across the organization.</a:t>
            </a:r>
          </a:p>
          <a:p>
            <a:endParaRPr lang="en-US" sz="1200" dirty="0"/>
          </a:p>
        </p:txBody>
      </p:sp>
    </p:spTree>
    <p:extLst>
      <p:ext uri="{BB962C8B-B14F-4D97-AF65-F5344CB8AC3E}">
        <p14:creationId xmlns:p14="http://schemas.microsoft.com/office/powerpoint/2010/main" val="160335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Disadvantage of Bottom-Up Approach –</a:t>
            </a:r>
            <a:r>
              <a:rPr lang="en-US" dirty="0"/>
              <a:t> </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This </a:t>
            </a:r>
            <a:r>
              <a:rPr lang="en-US" dirty="0"/>
              <a:t>model is not strong as top-down approach as dimensional view of data marts is not consistent as it is in above approach. </a:t>
            </a:r>
          </a:p>
          <a:p>
            <a:r>
              <a:rPr lang="en-US" dirty="0">
                <a:solidFill>
                  <a:srgbClr val="FF0000"/>
                </a:solidFill>
              </a:rPr>
              <a:t>Data silos</a:t>
            </a:r>
            <a:r>
              <a:rPr lang="en-US" dirty="0"/>
              <a:t>: The bottom-up approach can lead to the creation of data silos, where different business units create their own data marts without considering the needs of other parts of the organization. This can lead to inconsistencies and redundancies in the data, as well as difficulties in integrating data across the organization.</a:t>
            </a:r>
          </a:p>
          <a:p>
            <a:r>
              <a:rPr lang="en-US" dirty="0">
                <a:solidFill>
                  <a:srgbClr val="FF0000"/>
                </a:solidFill>
              </a:rPr>
              <a:t>Integration challenges</a:t>
            </a:r>
            <a:r>
              <a:rPr lang="en-US" dirty="0"/>
              <a:t>: Because the bottom-up approach relies on the integration of multiple data marts, it can be more difficult to integrate data from different sources and ensure consistency across the organization. This can lead to issues with data quality and accuracy.</a:t>
            </a:r>
          </a:p>
          <a:p>
            <a:r>
              <a:rPr lang="en-US" dirty="0">
                <a:solidFill>
                  <a:srgbClr val="FF0000"/>
                </a:solidFill>
              </a:rPr>
              <a:t>Duplication of effort: </a:t>
            </a:r>
            <a:r>
              <a:rPr lang="en-US" dirty="0"/>
              <a:t>In a bottom-up approach, different business units may duplicate effort by creating their own data marts with similar or overlapping data. This can lead to inefficiencies and higher costs in data management.</a:t>
            </a:r>
          </a:p>
          <a:p>
            <a:r>
              <a:rPr lang="en-US" dirty="0">
                <a:solidFill>
                  <a:srgbClr val="FF0000"/>
                </a:solidFill>
              </a:rPr>
              <a:t>Lack of enterprise</a:t>
            </a:r>
            <a:r>
              <a:rPr lang="en-US" dirty="0"/>
              <a:t>-wide view: The bottom-up approach can result in a lack of enterprise-wide view, as data marts are typically designed to meet the needs of specific business units rather than the organization as a whole. This can make it difficult to gain a comprehensive understanding of the organization’s data and business processes.</a:t>
            </a:r>
          </a:p>
          <a:p>
            <a:r>
              <a:rPr lang="en-US" dirty="0">
                <a:solidFill>
                  <a:srgbClr val="FF0000"/>
                </a:solidFill>
              </a:rPr>
              <a:t>Complexity:</a:t>
            </a:r>
            <a:r>
              <a:rPr lang="en-US" dirty="0"/>
              <a:t> The bottom-up approach can be more complex than the top-down approach, as it involves the integration of multiple data marts with varying levels of complexity and granularity. This can make it more difficult to manage and maintain the data warehouse over time.</a:t>
            </a:r>
          </a:p>
          <a:p>
            <a:r>
              <a:rPr lang="en-US" dirty="0">
                <a:solidFill>
                  <a:srgbClr val="FF0000"/>
                </a:solidFill>
              </a:rPr>
              <a:t>Risk of inconsistency</a:t>
            </a:r>
            <a:r>
              <a:rPr lang="en-US" dirty="0"/>
              <a:t>: Because the bottom-up approach allows for the creation of data marts with different structures and granularities, there is a risk of inconsistency in the data. This can make it difficult to compare data across different parts of the organization or to ensure that reports are accurate and reliable.</a:t>
            </a:r>
          </a:p>
          <a:p>
            <a:endParaRPr lang="en-US" dirty="0"/>
          </a:p>
        </p:txBody>
      </p:sp>
    </p:spTree>
    <p:extLst>
      <p:ext uri="{BB962C8B-B14F-4D97-AF65-F5344CB8AC3E}">
        <p14:creationId xmlns:p14="http://schemas.microsoft.com/office/powerpoint/2010/main" val="4175964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381000"/>
          </a:xfrm>
        </p:spPr>
        <p:txBody>
          <a:bodyPr>
            <a:normAutofit/>
          </a:bodyPr>
          <a:lstStyle/>
          <a:p>
            <a:r>
              <a:rPr lang="en-US" sz="1400" dirty="0" smtClean="0"/>
              <a:t>TYPES OF </a:t>
            </a:r>
            <a:r>
              <a:rPr lang="en-US" sz="1400" dirty="0" err="1" smtClean="0"/>
              <a:t>dw</a:t>
            </a:r>
            <a:endParaRPr lang="en-IN" sz="1400" dirty="0"/>
          </a:p>
        </p:txBody>
      </p:sp>
      <p:sp>
        <p:nvSpPr>
          <p:cNvPr id="3" name="Content Placeholder 2"/>
          <p:cNvSpPr>
            <a:spLocks noGrp="1"/>
          </p:cNvSpPr>
          <p:nvPr>
            <p:ph idx="1"/>
          </p:nvPr>
        </p:nvSpPr>
        <p:spPr>
          <a:xfrm>
            <a:off x="609599" y="762001"/>
            <a:ext cx="6347714" cy="4953000"/>
          </a:xfrm>
        </p:spPr>
        <p:txBody>
          <a:bodyPr/>
          <a:lstStyle/>
          <a:p>
            <a:endParaRPr lang="en-US" dirty="0" smtClean="0"/>
          </a:p>
          <a:p>
            <a:endParaRPr lang="en-US" dirty="0"/>
          </a:p>
          <a:p>
            <a:endParaRPr lang="en-US" dirty="0" smtClean="0"/>
          </a:p>
          <a:p>
            <a:r>
              <a:rPr lang="en-US" dirty="0" smtClean="0"/>
              <a:t>Three-tier </a:t>
            </a:r>
            <a:r>
              <a:rPr lang="en-US" dirty="0"/>
              <a:t>architecture</a:t>
            </a:r>
          </a:p>
          <a:p>
            <a:r>
              <a:rPr lang="en-US" dirty="0"/>
              <a:t>Data acquisition software (back-end)</a:t>
            </a:r>
          </a:p>
          <a:p>
            <a:r>
              <a:rPr lang="en-US" dirty="0"/>
              <a:t>The data warehouse that contains the data &amp; software</a:t>
            </a:r>
          </a:p>
          <a:p>
            <a:r>
              <a:rPr lang="en-US" dirty="0"/>
              <a:t>Client (front-end) software that allows users to access and analyze data from the warehouse</a:t>
            </a:r>
          </a:p>
          <a:p>
            <a:r>
              <a:rPr lang="en-US" dirty="0"/>
              <a:t>Two-tier architecture</a:t>
            </a:r>
          </a:p>
          <a:p>
            <a:r>
              <a:rPr lang="en-US" dirty="0"/>
              <a:t>First 2 tiers in three-tier architecture is combined into one</a:t>
            </a:r>
          </a:p>
          <a:p>
            <a:r>
              <a:rPr lang="en-US" dirty="0"/>
              <a:t>	Sometimes there is only one tier</a:t>
            </a:r>
          </a:p>
          <a:p>
            <a:endParaRPr lang="en-IN" dirty="0"/>
          </a:p>
        </p:txBody>
      </p:sp>
    </p:spTree>
    <p:extLst>
      <p:ext uri="{BB962C8B-B14F-4D97-AF65-F5344CB8AC3E}">
        <p14:creationId xmlns:p14="http://schemas.microsoft.com/office/powerpoint/2010/main" val="3562963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TIER</a:t>
            </a:r>
            <a:endParaRPr lang="en-IN" dirty="0"/>
          </a:p>
        </p:txBody>
      </p:sp>
      <p:pic>
        <p:nvPicPr>
          <p:cNvPr id="4" name="Content Placeholder 3"/>
          <p:cNvPicPr>
            <a:picLocks noGrp="1" noChangeAspect="1"/>
          </p:cNvPicPr>
          <p:nvPr>
            <p:ph idx="1"/>
          </p:nvPr>
        </p:nvPicPr>
        <p:blipFill>
          <a:blip r:embed="rId2"/>
          <a:stretch>
            <a:fillRect/>
          </a:stretch>
        </p:blipFill>
        <p:spPr>
          <a:xfrm>
            <a:off x="1044262" y="2660991"/>
            <a:ext cx="5479088" cy="2880631"/>
          </a:xfrm>
          <a:prstGeom prst="rect">
            <a:avLst/>
          </a:prstGeom>
          <a:noFill/>
          <a:ln w="9525">
            <a:noFill/>
          </a:ln>
        </p:spPr>
      </p:pic>
    </p:spTree>
    <p:extLst>
      <p:ext uri="{BB962C8B-B14F-4D97-AF65-F5344CB8AC3E}">
        <p14:creationId xmlns:p14="http://schemas.microsoft.com/office/powerpoint/2010/main" val="4079619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TIER </a:t>
            </a:r>
            <a:endParaRPr lang="en-IN" dirty="0"/>
          </a:p>
        </p:txBody>
      </p:sp>
      <p:pic>
        <p:nvPicPr>
          <p:cNvPr id="4" name="Content Placeholder 3"/>
          <p:cNvPicPr>
            <a:picLocks noGrp="1" noChangeAspect="1"/>
          </p:cNvPicPr>
          <p:nvPr>
            <p:ph idx="1"/>
          </p:nvPr>
        </p:nvPicPr>
        <p:blipFill>
          <a:blip r:embed="rId2"/>
          <a:stretch>
            <a:fillRect/>
          </a:stretch>
        </p:blipFill>
        <p:spPr>
          <a:xfrm>
            <a:off x="609600" y="2912431"/>
            <a:ext cx="6348413" cy="2377751"/>
          </a:xfrm>
          <a:prstGeom prst="rect">
            <a:avLst/>
          </a:prstGeom>
          <a:noFill/>
          <a:ln w="9525">
            <a:noFill/>
          </a:ln>
        </p:spPr>
      </p:pic>
    </p:spTree>
    <p:extLst>
      <p:ext uri="{BB962C8B-B14F-4D97-AF65-F5344CB8AC3E}">
        <p14:creationId xmlns:p14="http://schemas.microsoft.com/office/powerpoint/2010/main" val="3912620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tier</a:t>
            </a:r>
            <a:endParaRPr lang="en-IN" dirty="0"/>
          </a:p>
        </p:txBody>
      </p:sp>
      <p:pic>
        <p:nvPicPr>
          <p:cNvPr id="4" name="Content Placeholder 3"/>
          <p:cNvPicPr>
            <a:picLocks noGrp="1" noChangeAspect="1"/>
          </p:cNvPicPr>
          <p:nvPr>
            <p:ph idx="1"/>
          </p:nvPr>
        </p:nvPicPr>
        <p:blipFill>
          <a:blip r:embed="rId3"/>
          <a:stretch>
            <a:fillRect/>
          </a:stretch>
        </p:blipFill>
        <p:spPr>
          <a:xfrm>
            <a:off x="609600" y="2288954"/>
            <a:ext cx="6348413" cy="3624704"/>
          </a:xfrm>
          <a:prstGeom prst="rect">
            <a:avLst/>
          </a:prstGeom>
          <a:noFill/>
          <a:ln w="9525">
            <a:noFill/>
          </a:ln>
        </p:spPr>
      </p:pic>
    </p:spTree>
    <p:extLst>
      <p:ext uri="{BB962C8B-B14F-4D97-AF65-F5344CB8AC3E}">
        <p14:creationId xmlns:p14="http://schemas.microsoft.com/office/powerpoint/2010/main" val="181250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solidFill>
                  <a:srgbClr val="610B38"/>
                </a:solidFill>
                <a:latin typeface="erdana"/>
              </a:rPr>
              <a:t>What is Data Mart?</a:t>
            </a:r>
          </a:p>
          <a:p>
            <a:pPr algn="just"/>
            <a:r>
              <a:rPr lang="en-US" dirty="0">
                <a:solidFill>
                  <a:srgbClr val="333333"/>
                </a:solidFill>
                <a:latin typeface="inter-regular"/>
              </a:rPr>
              <a:t>A </a:t>
            </a:r>
            <a:r>
              <a:rPr lang="en-US" b="1" dirty="0">
                <a:solidFill>
                  <a:srgbClr val="333333"/>
                </a:solidFill>
                <a:latin typeface="inter-bold"/>
              </a:rPr>
              <a:t>Data Mart</a:t>
            </a:r>
            <a:r>
              <a:rPr lang="en-US" dirty="0">
                <a:solidFill>
                  <a:srgbClr val="333333"/>
                </a:solidFill>
                <a:latin typeface="inter-regular"/>
              </a:rPr>
              <a:t> is a subset of a directorial information store, generally oriented to a specific purpose or primary data subject which may be distributed to provide business needs. Data Marts are analytical record stores designed to focus on particular business functions for a specific community within an organization. Data marts are derived from subsets of data in a data warehouse, though in the bottom-up data warehouse design methodology, the data warehouse is created from the union of organizational data marts.</a:t>
            </a:r>
          </a:p>
          <a:p>
            <a:endParaRPr lang="en-IN" dirty="0"/>
          </a:p>
        </p:txBody>
      </p:sp>
    </p:spTree>
    <p:extLst>
      <p:ext uri="{BB962C8B-B14F-4D97-AF65-F5344CB8AC3E}">
        <p14:creationId xmlns:p14="http://schemas.microsoft.com/office/powerpoint/2010/main" val="257212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a:t>
            </a:r>
            <a:endParaRPr lang="en-US" dirty="0"/>
          </a:p>
        </p:txBody>
      </p:sp>
      <p:pic>
        <p:nvPicPr>
          <p:cNvPr id="4" name="Content Placeholder 3"/>
          <p:cNvPicPr>
            <a:picLocks noGrp="1" noChangeAspect="1"/>
          </p:cNvPicPr>
          <p:nvPr>
            <p:ph idx="1"/>
          </p:nvPr>
        </p:nvPicPr>
        <p:blipFill>
          <a:blip r:embed="rId2"/>
          <a:stretch>
            <a:fillRect/>
          </a:stretch>
        </p:blipFill>
        <p:spPr>
          <a:xfrm>
            <a:off x="609600" y="2454313"/>
            <a:ext cx="6348413" cy="3293987"/>
          </a:xfrm>
          <a:prstGeom prst="rect">
            <a:avLst/>
          </a:prstGeom>
        </p:spPr>
      </p:pic>
    </p:spTree>
    <p:extLst>
      <p:ext uri="{BB962C8B-B14F-4D97-AF65-F5344CB8AC3E}">
        <p14:creationId xmlns:p14="http://schemas.microsoft.com/office/powerpoint/2010/main" val="2365656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mart</a:t>
            </a:r>
            <a:endParaRPr lang="en-IN" dirty="0"/>
          </a:p>
        </p:txBody>
      </p:sp>
      <p:sp>
        <p:nvSpPr>
          <p:cNvPr id="3" name="Content Placeholder 2"/>
          <p:cNvSpPr>
            <a:spLocks noGrp="1"/>
          </p:cNvSpPr>
          <p:nvPr>
            <p:ph idx="1"/>
          </p:nvPr>
        </p:nvSpPr>
        <p:spPr/>
        <p:txBody>
          <a:bodyPr/>
          <a:lstStyle/>
          <a:p>
            <a:endParaRPr lang="en-IN" dirty="0"/>
          </a:p>
        </p:txBody>
      </p:sp>
      <p:pic>
        <p:nvPicPr>
          <p:cNvPr id="1026" name="Picture 2" descr="What is Data M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205" y="2895600"/>
            <a:ext cx="4762500" cy="285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85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Creates collective data by a group of users</a:t>
            </a:r>
          </a:p>
          <a:p>
            <a:r>
              <a:rPr lang="en-US" dirty="0"/>
              <a:t>Easy access to frequently needed data</a:t>
            </a:r>
          </a:p>
          <a:p>
            <a:r>
              <a:rPr lang="en-US" dirty="0"/>
              <a:t>Ease of creation</a:t>
            </a:r>
          </a:p>
          <a:p>
            <a:r>
              <a:rPr lang="en-US" dirty="0"/>
              <a:t>Improves end-user response time</a:t>
            </a:r>
          </a:p>
          <a:p>
            <a:r>
              <a:rPr lang="en-US" dirty="0"/>
              <a:t>Lower cost than implementing a complete data warehouses</a:t>
            </a:r>
          </a:p>
          <a:p>
            <a:r>
              <a:rPr lang="en-US" dirty="0"/>
              <a:t>Potential clients are more clearly defined than in a comprehensive data warehouse</a:t>
            </a:r>
          </a:p>
          <a:p>
            <a:r>
              <a:rPr lang="en-US" dirty="0"/>
              <a:t>It contains only essential business data and is less cluttered.</a:t>
            </a:r>
          </a:p>
          <a:p>
            <a:endParaRPr lang="en-IN" dirty="0"/>
          </a:p>
        </p:txBody>
      </p:sp>
    </p:spTree>
    <p:extLst>
      <p:ext uri="{BB962C8B-B14F-4D97-AF65-F5344CB8AC3E}">
        <p14:creationId xmlns:p14="http://schemas.microsoft.com/office/powerpoint/2010/main" val="1617710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Types of Data Marts</a:t>
            </a:r>
          </a:p>
          <a:p>
            <a:r>
              <a:rPr lang="en-US" dirty="0"/>
              <a:t>There are mainly two approaches to designing data marts. These approaches are</a:t>
            </a:r>
          </a:p>
          <a:p>
            <a:r>
              <a:rPr lang="en-US" dirty="0"/>
              <a:t>Dependent Data Marts</a:t>
            </a:r>
          </a:p>
          <a:p>
            <a:r>
              <a:rPr lang="en-US" dirty="0"/>
              <a:t>Independent Data Marts</a:t>
            </a:r>
          </a:p>
          <a:p>
            <a:endParaRPr lang="en-IN" dirty="0"/>
          </a:p>
        </p:txBody>
      </p:sp>
    </p:spTree>
    <p:extLst>
      <p:ext uri="{BB962C8B-B14F-4D97-AF65-F5344CB8AC3E}">
        <p14:creationId xmlns:p14="http://schemas.microsoft.com/office/powerpoint/2010/main" val="3994743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dirty="0"/>
              <a:t>Dependent Data Marts</a:t>
            </a:r>
          </a:p>
          <a:p>
            <a:r>
              <a:rPr lang="en-US" dirty="0"/>
              <a:t>A dependent data marts is a logical subset of a physical subset of a higher data warehouse. According to this technique, the data marts are treated as the subsets of a data warehouse. In this technique, firstly a data warehouse is created from which further various data marts can be created. These data mart are dependent on the data warehouse and extract the essential record from it. In this technique, as the data warehouse creates the data mart; therefore, there is no need for data mart integration. It is also known as a top-down approach.</a:t>
            </a:r>
          </a:p>
          <a:p>
            <a:endParaRPr lang="en-US" dirty="0"/>
          </a:p>
          <a:p>
            <a:endParaRPr lang="en-IN" dirty="0"/>
          </a:p>
        </p:txBody>
      </p:sp>
    </p:spTree>
    <p:extLst>
      <p:ext uri="{BB962C8B-B14F-4D97-AF65-F5344CB8AC3E}">
        <p14:creationId xmlns:p14="http://schemas.microsoft.com/office/powerpoint/2010/main" val="2583663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What is Data Mar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676401"/>
            <a:ext cx="4926806" cy="365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160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762000"/>
          </a:xfrm>
        </p:spPr>
        <p:txBody>
          <a:bodyPr>
            <a:normAutofit fontScale="90000"/>
          </a:bodyPr>
          <a:lstStyle/>
          <a:p>
            <a:r>
              <a:rPr lang="en-IN" dirty="0"/>
              <a:t>Independent Data Marts</a:t>
            </a:r>
            <a:br>
              <a:rPr lang="en-IN" dirty="0"/>
            </a:br>
            <a:endParaRPr lang="en-IN" dirty="0"/>
          </a:p>
        </p:txBody>
      </p:sp>
      <p:sp>
        <p:nvSpPr>
          <p:cNvPr id="3" name="Content Placeholder 2"/>
          <p:cNvSpPr>
            <a:spLocks noGrp="1"/>
          </p:cNvSpPr>
          <p:nvPr>
            <p:ph idx="1"/>
          </p:nvPr>
        </p:nvSpPr>
        <p:spPr/>
        <p:txBody>
          <a:bodyPr/>
          <a:lstStyle/>
          <a:p>
            <a:r>
              <a:rPr lang="en-US" dirty="0"/>
              <a:t>Independent Data Marts</a:t>
            </a:r>
          </a:p>
          <a:p>
            <a:r>
              <a:rPr lang="en-US" dirty="0"/>
              <a:t>The second approach is Independent data marts (IDM) Here, firstly independent data marts are created, and then a data warehouse is designed using these independent multiple data marts. In this approach, as all the data marts are designed independently; therefore, the integration of data marts is required. It is also termed as a bottom-up approach as the data marts are integrated to develop a data warehouse.</a:t>
            </a:r>
          </a:p>
          <a:p>
            <a:endParaRPr lang="en-US" dirty="0"/>
          </a:p>
          <a:p>
            <a:r>
              <a:rPr lang="en-US" dirty="0"/>
              <a:t>What is Data Mart?</a:t>
            </a:r>
            <a:endParaRPr lang="en-IN" dirty="0"/>
          </a:p>
        </p:txBody>
      </p:sp>
    </p:spTree>
    <p:extLst>
      <p:ext uri="{BB962C8B-B14F-4D97-AF65-F5344CB8AC3E}">
        <p14:creationId xmlns:p14="http://schemas.microsoft.com/office/powerpoint/2010/main" val="346736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878806" y="2777331"/>
            <a:ext cx="3810000" cy="2647950"/>
          </a:xfrm>
          <a:prstGeom prst="rect">
            <a:avLst/>
          </a:prstGeom>
        </p:spPr>
      </p:pic>
    </p:spTree>
    <p:extLst>
      <p:ext uri="{BB962C8B-B14F-4D97-AF65-F5344CB8AC3E}">
        <p14:creationId xmlns:p14="http://schemas.microsoft.com/office/powerpoint/2010/main" val="2082130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12006" y="2401094"/>
            <a:ext cx="5943600" cy="3400425"/>
          </a:xfrm>
          <a:prstGeom prst="rect">
            <a:avLst/>
          </a:prstGeom>
        </p:spPr>
      </p:pic>
    </p:spTree>
    <p:extLst>
      <p:ext uri="{BB962C8B-B14F-4D97-AF65-F5344CB8AC3E}">
        <p14:creationId xmlns:p14="http://schemas.microsoft.com/office/powerpoint/2010/main" val="3581598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762000"/>
          </a:xfrm>
        </p:spPr>
        <p:txBody>
          <a:bodyPr>
            <a:normAutofit fontScale="90000"/>
          </a:bodyPr>
          <a:lstStyle/>
          <a:p>
            <a:r>
              <a:rPr lang="en-US" b="1" dirty="0" smtClean="0"/>
              <a:t>Multidimensional </a:t>
            </a:r>
            <a:r>
              <a:rPr lang="en-US" b="1" dirty="0"/>
              <a:t>Data Model</a:t>
            </a:r>
            <a:br>
              <a:rPr lang="en-US" b="1" dirty="0"/>
            </a:br>
            <a:endParaRPr lang="en-US" dirty="0"/>
          </a:p>
        </p:txBody>
      </p:sp>
      <p:sp>
        <p:nvSpPr>
          <p:cNvPr id="3" name="Content Placeholder 2"/>
          <p:cNvSpPr>
            <a:spLocks noGrp="1"/>
          </p:cNvSpPr>
          <p:nvPr>
            <p:ph idx="1"/>
          </p:nvPr>
        </p:nvSpPr>
        <p:spPr>
          <a:xfrm>
            <a:off x="76200" y="1066800"/>
            <a:ext cx="7772399" cy="5638800"/>
          </a:xfrm>
        </p:spPr>
        <p:txBody>
          <a:bodyPr>
            <a:normAutofit/>
          </a:bodyPr>
          <a:lstStyle/>
          <a:p>
            <a:r>
              <a:rPr lang="en-US" sz="2000" dirty="0"/>
              <a:t>The multi-Dimensional Data Model is a method which is used for ordering data in the database along with good arrangement and assembling of the contents in the database. </a:t>
            </a:r>
          </a:p>
          <a:p>
            <a:r>
              <a:rPr lang="en-US" sz="1600" dirty="0"/>
              <a:t>The Multi Dimensional Data Model allows customers to interrogate analytical questions associated with market or business trends, unlike relational databases which allow customers to access data in the form of queries. They allow users to rapidly receive answers to the requests which they made by creating and examining the data comparatively fast.</a:t>
            </a:r>
          </a:p>
          <a:p>
            <a:r>
              <a:rPr lang="en-US" sz="1600" dirty="0"/>
              <a:t>OLAP (online analytical processing) and data warehousing uses multi dimensional databases. It is used to show multiple dimensions of the data to users. </a:t>
            </a:r>
          </a:p>
          <a:p>
            <a:r>
              <a:rPr lang="en-US" dirty="0"/>
              <a:t>It represents data in the form of data cubes. Data cubes allow to model and view the data from many dimensions and perspectives. It is defined by dimensions and facts and is represented by a fact table. Facts are numerical measures and fact tables contain measures of the related dimensional tables or names of the facts</a:t>
            </a:r>
          </a:p>
          <a:p>
            <a:endParaRPr lang="en-US" sz="1400" dirty="0"/>
          </a:p>
        </p:txBody>
      </p:sp>
    </p:spTree>
    <p:extLst>
      <p:ext uri="{BB962C8B-B14F-4D97-AF65-F5344CB8AC3E}">
        <p14:creationId xmlns:p14="http://schemas.microsoft.com/office/powerpoint/2010/main" val="4060802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457200"/>
          </a:xfrm>
        </p:spPr>
        <p:txBody>
          <a:bodyPr>
            <a:normAutofit fontScale="90000"/>
          </a:bodyPr>
          <a:lstStyle/>
          <a:p>
            <a:r>
              <a:rPr lang="en-US" sz="2200" b="1" dirty="0"/>
              <a:t>Features of multidimensional data models</a:t>
            </a:r>
            <a:r>
              <a:rPr lang="en-US" b="1" dirty="0"/>
              <a:t>:</a:t>
            </a:r>
            <a:br>
              <a:rPr lang="en-US" b="1" dirty="0"/>
            </a:br>
            <a:endParaRPr lang="en-US" dirty="0"/>
          </a:p>
        </p:txBody>
      </p:sp>
      <p:sp>
        <p:nvSpPr>
          <p:cNvPr id="3" name="Content Placeholder 2"/>
          <p:cNvSpPr>
            <a:spLocks noGrp="1"/>
          </p:cNvSpPr>
          <p:nvPr>
            <p:ph idx="1"/>
          </p:nvPr>
        </p:nvSpPr>
        <p:spPr>
          <a:xfrm>
            <a:off x="609599" y="1295400"/>
            <a:ext cx="6347714" cy="5105400"/>
          </a:xfrm>
        </p:spPr>
        <p:txBody>
          <a:bodyPr>
            <a:normAutofit fontScale="62500" lnSpcReduction="20000"/>
          </a:bodyPr>
          <a:lstStyle/>
          <a:p>
            <a:r>
              <a:rPr lang="en-US" sz="5100" b="1" dirty="0" smtClean="0"/>
              <a:t>Measures</a:t>
            </a:r>
            <a:r>
              <a:rPr lang="en-US" b="1" dirty="0"/>
              <a:t>:</a:t>
            </a:r>
            <a:r>
              <a:rPr lang="en-US" dirty="0"/>
              <a:t> Measures are numerical data that can be analyzed and compared, such as sales or revenue. They are typically stored in fact tables in a multidimensional data model.</a:t>
            </a:r>
          </a:p>
          <a:p>
            <a:r>
              <a:rPr lang="en-US" sz="3600" b="1" dirty="0"/>
              <a:t>Dimensions</a:t>
            </a:r>
            <a:r>
              <a:rPr lang="en-US" b="1" dirty="0"/>
              <a:t>:</a:t>
            </a:r>
            <a:r>
              <a:rPr lang="en-US" dirty="0"/>
              <a:t> Dimensions are attributes that describe the measures, such as time, location, or product. They are typically stored in dimension tables in a multidimensional data model.</a:t>
            </a:r>
          </a:p>
          <a:p>
            <a:r>
              <a:rPr lang="en-US" sz="3300" b="1" dirty="0"/>
              <a:t>Cubes</a:t>
            </a:r>
            <a:r>
              <a:rPr lang="en-US" b="1" dirty="0"/>
              <a:t>:</a:t>
            </a:r>
            <a:r>
              <a:rPr lang="en-US" dirty="0"/>
              <a:t> Cubes are structures that represent the multidimensional relationships between measures and dimensions in a data model. They provide a fast and efficient way to retrieve and analyze data.</a:t>
            </a:r>
          </a:p>
          <a:p>
            <a:r>
              <a:rPr lang="en-US" sz="4400" b="1" dirty="0"/>
              <a:t>Aggregation</a:t>
            </a:r>
            <a:r>
              <a:rPr lang="en-US" b="1" dirty="0"/>
              <a:t>: </a:t>
            </a:r>
            <a:r>
              <a:rPr lang="en-US" dirty="0"/>
              <a:t>Aggregation is the process of summarizing data across dimensions and levels of detail. This is a key feature of multidimensional data models, as it enables users to quickly analyze data at different levels of granularity.</a:t>
            </a:r>
          </a:p>
          <a:p>
            <a:r>
              <a:rPr lang="en-US" sz="3200" b="1" dirty="0"/>
              <a:t>Drill-down and roll-up</a:t>
            </a:r>
            <a:r>
              <a:rPr lang="en-US" b="1" dirty="0"/>
              <a:t>: </a:t>
            </a:r>
            <a:r>
              <a:rPr lang="en-US" dirty="0"/>
              <a:t>Drill-down is the process of moving from a higher-level summary of data to a lower level of detail, while roll-up is the opposite process of moving from a lower-level detail to a higher-level summary. These features enable users to explore data in greater detail and gain insights into the underlying patterns.</a:t>
            </a:r>
          </a:p>
          <a:p>
            <a:r>
              <a:rPr lang="en-US" sz="3300" b="1" dirty="0"/>
              <a:t>Hierarchies</a:t>
            </a:r>
            <a:r>
              <a:rPr lang="en-US" b="1" dirty="0"/>
              <a:t>: </a:t>
            </a:r>
            <a:r>
              <a:rPr lang="en-US" dirty="0"/>
              <a:t>Hierarchies are a way of organizing dimensions into levels of detail. For example, a time dimension might be organized into years, quarters, months, and days. Hierarchies provide a way to navigate the data and perform drill-down and roll-up operations.</a:t>
            </a:r>
          </a:p>
          <a:p>
            <a:r>
              <a:rPr lang="en-US" sz="2900" b="1" dirty="0"/>
              <a:t>OLAP (Online Analytical Processing):</a:t>
            </a:r>
            <a:r>
              <a:rPr lang="en-US" sz="2900" dirty="0"/>
              <a:t> </a:t>
            </a:r>
            <a:r>
              <a:rPr lang="en-US" dirty="0"/>
              <a:t>OLAP is a type of multidimensional data model that supports fast and efficient querying of large datasets. OLAP systems are designed to handle complex queries and provide fast response times.</a:t>
            </a:r>
          </a:p>
          <a:p>
            <a:endParaRPr lang="en-US" dirty="0"/>
          </a:p>
        </p:txBody>
      </p:sp>
    </p:spTree>
    <p:extLst>
      <p:ext uri="{BB962C8B-B14F-4D97-AF65-F5344CB8AC3E}">
        <p14:creationId xmlns:p14="http://schemas.microsoft.com/office/powerpoint/2010/main" val="1198383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09599" y="609600"/>
            <a:ext cx="6347713" cy="609600"/>
          </a:xfrm>
        </p:spPr>
        <p:txBody>
          <a:bodyPr vert="horz" wrap="square" lIns="91440" tIns="45720" rIns="91440" bIns="45720" numCol="1" anchor="b"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Learning Objectives</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4099" name="Rectangle 3"/>
          <p:cNvSpPr>
            <a:spLocks noGrp="1"/>
          </p:cNvSpPr>
          <p:nvPr>
            <p:ph idx="1"/>
          </p:nvPr>
        </p:nvSpPr>
        <p:spPr>
          <a:xfrm>
            <a:off x="1182688" y="1524000"/>
            <a:ext cx="7808912" cy="4608513"/>
          </a:xfrm>
        </p:spPr>
        <p:txBody>
          <a:bodyPr vert="horz" wrap="square" lIns="91440" tIns="45720" rIns="91440" bIns="45720" anchor="t" anchorCtr="0">
            <a:normAutofit lnSpcReduction="10000"/>
          </a:bodyPr>
          <a:lstStyle/>
          <a:p>
            <a:pPr eaLnBrk="1" hangingPunct="1"/>
            <a:r>
              <a:rPr sz="2800" dirty="0"/>
              <a:t>Understand the basic definitions and concepts of data warehouses</a:t>
            </a:r>
          </a:p>
          <a:p>
            <a:pPr eaLnBrk="1" hangingPunct="1"/>
            <a:r>
              <a:rPr sz="2800" dirty="0"/>
              <a:t>Learn different types of data warehousing architectures; their comparative advantages and disadvantages</a:t>
            </a:r>
          </a:p>
          <a:p>
            <a:pPr eaLnBrk="1" hangingPunct="1"/>
            <a:r>
              <a:rPr sz="2800" dirty="0"/>
              <a:t>Describe the processes used in developing and managing data warehouses</a:t>
            </a:r>
          </a:p>
          <a:p>
            <a:pPr eaLnBrk="1" hangingPunct="1"/>
            <a:r>
              <a:rPr sz="2800" dirty="0"/>
              <a:t>Explain data warehousing operations</a:t>
            </a:r>
          </a:p>
          <a:p>
            <a:pPr eaLnBrk="1" hangingPunct="1"/>
            <a:r>
              <a:rPr sz="2800" dirty="0"/>
              <a:t>Explain the role of data warehouses in decision support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533400"/>
            <a:ext cx="6347713" cy="990600"/>
          </a:xfrm>
        </p:spPr>
        <p:txBody>
          <a:bodyPr>
            <a:normAutofit/>
          </a:bodyPr>
          <a:lstStyle/>
          <a:p>
            <a:r>
              <a:rPr lang="en-US" sz="2400" b="1" dirty="0"/>
              <a:t>Working on a Multidimensional Data Model</a:t>
            </a:r>
            <a:br>
              <a:rPr lang="en-US" sz="2400" b="1" dirty="0"/>
            </a:br>
            <a:endParaRPr lang="en-US" sz="2400" dirty="0"/>
          </a:p>
        </p:txBody>
      </p:sp>
      <p:sp>
        <p:nvSpPr>
          <p:cNvPr id="3" name="Content Placeholder 2"/>
          <p:cNvSpPr>
            <a:spLocks noGrp="1"/>
          </p:cNvSpPr>
          <p:nvPr>
            <p:ph idx="1"/>
          </p:nvPr>
        </p:nvSpPr>
        <p:spPr>
          <a:xfrm>
            <a:off x="609599" y="1219200"/>
            <a:ext cx="6347714" cy="5105400"/>
          </a:xfrm>
        </p:spPr>
        <p:txBody>
          <a:bodyPr>
            <a:normAutofit fontScale="85000" lnSpcReduction="10000"/>
          </a:bodyPr>
          <a:lstStyle/>
          <a:p>
            <a:r>
              <a:rPr lang="en-US" sz="1900" b="1" dirty="0" smtClean="0"/>
              <a:t>Stage </a:t>
            </a:r>
            <a:r>
              <a:rPr lang="en-US" sz="1900" b="1" dirty="0"/>
              <a:t>1 </a:t>
            </a:r>
            <a:r>
              <a:rPr lang="en-US" sz="1400" b="1" dirty="0"/>
              <a:t>: Assembling data from the client :</a:t>
            </a:r>
            <a:r>
              <a:rPr lang="en-US" sz="1400" dirty="0"/>
              <a:t> In first stage, a Multi Dimensional Data Model collects correct data from the client. Mostly, software professionals provide simplicity to the client about the range of data which can be gained with the selected technology and collect the complete data in detail.</a:t>
            </a:r>
          </a:p>
          <a:p>
            <a:r>
              <a:rPr lang="en-US" sz="1700" b="1" dirty="0"/>
              <a:t>Stage 2 </a:t>
            </a:r>
            <a:r>
              <a:rPr lang="en-US" sz="1400" b="1" dirty="0"/>
              <a:t>: Grouping different segments of the system : </a:t>
            </a:r>
            <a:r>
              <a:rPr lang="en-US" sz="1400" dirty="0"/>
              <a:t>In the second stage, the Multi Dimensional Data Model recognizes and classifies all the data to the respective section they belong to and also builds it problem-free to apply step by step.</a:t>
            </a:r>
          </a:p>
          <a:p>
            <a:r>
              <a:rPr lang="en-US" sz="1700" b="1" dirty="0"/>
              <a:t>Stage 3 </a:t>
            </a:r>
            <a:r>
              <a:rPr lang="en-US" sz="1400" b="1" dirty="0"/>
              <a:t>: Noticing the different proportions : </a:t>
            </a:r>
            <a:r>
              <a:rPr lang="en-US" sz="1400" dirty="0"/>
              <a:t> In the third stage, it is the basis on which the design of the system is based. In this stage, the main factors are recognized according to the user’s point of view. These factors are also known as “Dimensions”.</a:t>
            </a:r>
          </a:p>
          <a:p>
            <a:r>
              <a:rPr lang="en-US" sz="2800" b="1" dirty="0"/>
              <a:t>Stage 4 </a:t>
            </a:r>
            <a:r>
              <a:rPr lang="en-US" sz="1400" b="1" dirty="0"/>
              <a:t>: Preparing the actual-time factors and their respective qualities :</a:t>
            </a:r>
            <a:r>
              <a:rPr lang="en-US" sz="1400" dirty="0"/>
              <a:t> In the fourth stage, the factors which are recognized in the previous step are used further for identifying the related qualities. These qualities are also known as </a:t>
            </a:r>
            <a:r>
              <a:rPr lang="en-US" sz="1400" b="1" dirty="0"/>
              <a:t>“attributes”</a:t>
            </a:r>
            <a:r>
              <a:rPr lang="en-US" sz="1400" dirty="0"/>
              <a:t> in the database.</a:t>
            </a:r>
          </a:p>
          <a:p>
            <a:r>
              <a:rPr lang="en-US" sz="2100" b="1" dirty="0"/>
              <a:t>Stage 5 </a:t>
            </a:r>
            <a:r>
              <a:rPr lang="en-US" sz="1400" b="1" dirty="0"/>
              <a:t>: Finding the actuality of factors which are listed previously and their qualities : </a:t>
            </a:r>
            <a:r>
              <a:rPr lang="en-US" sz="1400" dirty="0"/>
              <a:t>In the fifth stage,</a:t>
            </a:r>
            <a:r>
              <a:rPr lang="en-US" sz="1400" b="1" dirty="0"/>
              <a:t> </a:t>
            </a:r>
            <a:r>
              <a:rPr lang="en-US" sz="1400" dirty="0"/>
              <a:t>A Multi Dimensional Data Model separates and differentiates the actuality from the factors which are collected by it. These actually play a significant role in the arrangement of a Multi Dimensional Data Model. </a:t>
            </a:r>
          </a:p>
          <a:p>
            <a:r>
              <a:rPr lang="en-US" sz="2100" b="1" dirty="0"/>
              <a:t>Stage 6 </a:t>
            </a:r>
            <a:r>
              <a:rPr lang="en-US" sz="1400" b="1" dirty="0"/>
              <a:t>: Building the Schema to place the data, with respect to the information collected from the steps above : </a:t>
            </a:r>
            <a:r>
              <a:rPr lang="en-US" sz="1400" dirty="0"/>
              <a:t>In the sixth stage, on the basis of the data which was collected previously, a Schema is built.</a:t>
            </a:r>
            <a:r>
              <a:rPr lang="en-US" sz="1400" b="1" dirty="0"/>
              <a:t> </a:t>
            </a:r>
            <a:endParaRPr lang="en-US" sz="1400" dirty="0"/>
          </a:p>
          <a:p>
            <a:endParaRPr lang="en-US" sz="1400" b="1" dirty="0" smtClean="0"/>
          </a:p>
          <a:p>
            <a:endParaRPr lang="en-US" sz="1400" b="1" dirty="0"/>
          </a:p>
        </p:txBody>
      </p:sp>
    </p:spTree>
    <p:extLst>
      <p:ext uri="{BB962C8B-B14F-4D97-AF65-F5344CB8AC3E}">
        <p14:creationId xmlns:p14="http://schemas.microsoft.com/office/powerpoint/2010/main" val="81838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Multidimensional data</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295400"/>
            <a:ext cx="6348413" cy="4498816"/>
          </a:xfrm>
        </p:spPr>
      </p:pic>
    </p:spTree>
    <p:extLst>
      <p:ext uri="{BB962C8B-B14F-4D97-AF65-F5344CB8AC3E}">
        <p14:creationId xmlns:p14="http://schemas.microsoft.com/office/powerpoint/2010/main" val="851966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457200"/>
          </a:xfrm>
        </p:spPr>
        <p:txBody>
          <a:bodyPr>
            <a:normAutofit fontScale="90000"/>
          </a:bodyPr>
          <a:lstStyle/>
          <a:p>
            <a:r>
              <a:rPr lang="en-US" dirty="0" smtClean="0"/>
              <a:t>EXAMPLE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143000"/>
            <a:ext cx="6400800" cy="4899025"/>
          </a:xfrm>
        </p:spPr>
      </p:pic>
    </p:spTree>
    <p:extLst>
      <p:ext uri="{BB962C8B-B14F-4D97-AF65-F5344CB8AC3E}">
        <p14:creationId xmlns:p14="http://schemas.microsoft.com/office/powerpoint/2010/main" val="1032078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228600"/>
          </a:xfrm>
        </p:spPr>
        <p:txBody>
          <a:bodyPr>
            <a:normAutofit fontScale="90000"/>
          </a:bodyPr>
          <a:lstStyle/>
          <a:p>
            <a:endParaRPr lang="en-US" dirty="0"/>
          </a:p>
        </p:txBody>
      </p:sp>
      <p:sp>
        <p:nvSpPr>
          <p:cNvPr id="3" name="Content Placeholder 2"/>
          <p:cNvSpPr>
            <a:spLocks noGrp="1"/>
          </p:cNvSpPr>
          <p:nvPr>
            <p:ph idx="1"/>
          </p:nvPr>
        </p:nvSpPr>
        <p:spPr/>
        <p:txBody>
          <a:bodyPr>
            <a:normAutofit/>
          </a:bodyPr>
          <a:lstStyle/>
          <a:p>
            <a:r>
              <a:rPr lang="en-US" sz="1200" b="1" dirty="0"/>
              <a:t>For Example : </a:t>
            </a:r>
          </a:p>
          <a:p>
            <a:r>
              <a:rPr lang="en-US" sz="1200" dirty="0"/>
              <a:t>1. Let us take the example of a firm. The revenue cost of a firm can be recognized on the basis of different factors such as geographical location of      firm’s workplace, products of the firm, advertisements done, time utilized to flourish a product, etc.</a:t>
            </a:r>
          </a:p>
          <a:p>
            <a:endParaRPr lang="en-US" sz="1200" dirty="0"/>
          </a:p>
          <a:p>
            <a:endParaRPr lang="en-US" sz="1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8" y="3429000"/>
            <a:ext cx="3438525"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3534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lvl="0" indent="-342900">
              <a:spcBef>
                <a:spcPts val="1000"/>
              </a:spcBef>
            </a:pPr>
            <a:r>
              <a:rPr lang="en-US" sz="1800" dirty="0" smtClean="0">
                <a:solidFill>
                  <a:prstClr val="black">
                    <a:lumMod val="75000"/>
                    <a:lumOff val="25000"/>
                  </a:prstClr>
                </a:solidFill>
              </a:rPr>
              <a:t> </a:t>
            </a:r>
            <a:r>
              <a:rPr lang="en-US" sz="1200" dirty="0">
                <a:solidFill>
                  <a:prstClr val="black">
                    <a:lumMod val="75000"/>
                    <a:lumOff val="25000"/>
                  </a:prstClr>
                </a:solidFill>
              </a:rPr>
              <a:t>if we desire to view the data of the sales in a three-dimensional</a:t>
            </a:r>
            <a:r>
              <a:rPr lang="en-US" sz="1200" b="1" dirty="0">
                <a:solidFill>
                  <a:prstClr val="black">
                    <a:lumMod val="75000"/>
                    <a:lumOff val="25000"/>
                  </a:prstClr>
                </a:solidFill>
              </a:rPr>
              <a:t> table</a:t>
            </a:r>
            <a:r>
              <a:rPr lang="en-US" sz="1200" dirty="0">
                <a:solidFill>
                  <a:prstClr val="black">
                    <a:lumMod val="75000"/>
                    <a:lumOff val="25000"/>
                  </a:prstClr>
                </a:solidFill>
              </a:rPr>
              <a:t>, then it is represented in the diagram given below. Here the data of the sales is represented as a two</a:t>
            </a:r>
            <a:r>
              <a:rPr lang="en-US" sz="1200" b="1" dirty="0">
                <a:solidFill>
                  <a:prstClr val="black">
                    <a:lumMod val="75000"/>
                    <a:lumOff val="25000"/>
                  </a:prstClr>
                </a:solidFill>
              </a:rPr>
              <a:t> dimensional table</a:t>
            </a:r>
            <a:r>
              <a:rPr lang="en-US" sz="1200" dirty="0">
                <a:solidFill>
                  <a:prstClr val="black">
                    <a:lumMod val="75000"/>
                    <a:lumOff val="25000"/>
                  </a:prstClr>
                </a:solidFill>
              </a:rPr>
              <a:t>. Let us consider the data according to item, time and location (like Kolkata, Delhi, Mumbai). Here is the table :</a:t>
            </a:r>
            <a:br>
              <a:rPr lang="en-US" sz="1200" dirty="0">
                <a:solidFill>
                  <a:prstClr val="black">
                    <a:lumMod val="75000"/>
                    <a:lumOff val="25000"/>
                  </a:prstClr>
                </a:solidFill>
              </a:rPr>
            </a:br>
            <a:endParaRPr lang="en-IN" dirty="0"/>
          </a:p>
        </p:txBody>
      </p:sp>
      <p:pic>
        <p:nvPicPr>
          <p:cNvPr id="4" name="Content Placeholder 3"/>
          <p:cNvPicPr>
            <a:picLocks noGrp="1" noChangeAspect="1"/>
          </p:cNvPicPr>
          <p:nvPr>
            <p:ph idx="1"/>
          </p:nvPr>
        </p:nvPicPr>
        <p:blipFill>
          <a:blip r:embed="rId2"/>
          <a:stretch>
            <a:fillRect/>
          </a:stretch>
        </p:blipFill>
        <p:spPr>
          <a:xfrm>
            <a:off x="838201" y="2438401"/>
            <a:ext cx="2590800" cy="2438399"/>
          </a:xfrm>
          <a:prstGeom prst="rect">
            <a:avLst/>
          </a:prstGeom>
        </p:spPr>
      </p:pic>
      <p:pic>
        <p:nvPicPr>
          <p:cNvPr id="6" name="Picture 5"/>
          <p:cNvPicPr>
            <a:picLocks noChangeAspect="1"/>
          </p:cNvPicPr>
          <p:nvPr/>
        </p:nvPicPr>
        <p:blipFill>
          <a:blip r:embed="rId3"/>
          <a:stretch>
            <a:fillRect/>
          </a:stretch>
        </p:blipFill>
        <p:spPr>
          <a:xfrm>
            <a:off x="3810000" y="2438400"/>
            <a:ext cx="3410941" cy="2438399"/>
          </a:xfrm>
          <a:prstGeom prst="rect">
            <a:avLst/>
          </a:prstGeom>
        </p:spPr>
      </p:pic>
    </p:spTree>
    <p:extLst>
      <p:ext uri="{BB962C8B-B14F-4D97-AF65-F5344CB8AC3E}">
        <p14:creationId xmlns:p14="http://schemas.microsoft.com/office/powerpoint/2010/main" val="1674798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672" y="2160588"/>
            <a:ext cx="5220268" cy="3881437"/>
          </a:xfrm>
        </p:spPr>
      </p:pic>
    </p:spTree>
    <p:extLst>
      <p:ext uri="{BB962C8B-B14F-4D97-AF65-F5344CB8AC3E}">
        <p14:creationId xmlns:p14="http://schemas.microsoft.com/office/powerpoint/2010/main" val="3803012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6353" y="2160588"/>
            <a:ext cx="5794906" cy="3881437"/>
          </a:xfrm>
        </p:spPr>
      </p:pic>
    </p:spTree>
    <p:extLst>
      <p:ext uri="{BB962C8B-B14F-4D97-AF65-F5344CB8AC3E}">
        <p14:creationId xmlns:p14="http://schemas.microsoft.com/office/powerpoint/2010/main" val="2479544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533400"/>
          </a:xfrm>
        </p:spPr>
        <p:txBody>
          <a:bodyPr>
            <a:normAutofit fontScale="90000"/>
          </a:bodyPr>
          <a:lstStyle/>
          <a:p>
            <a:r>
              <a:rPr lang="en-US" sz="2000" b="1" dirty="0"/>
              <a:t>Advantages of Multi Dimensional Data Model</a:t>
            </a:r>
            <a:r>
              <a:rPr lang="en-US" b="1" dirty="0"/>
              <a:t> </a:t>
            </a:r>
            <a:br>
              <a:rPr lang="en-US" b="1" dirty="0"/>
            </a:br>
            <a:endParaRPr lang="en-US" dirty="0"/>
          </a:p>
        </p:txBody>
      </p:sp>
      <p:sp>
        <p:nvSpPr>
          <p:cNvPr id="3" name="Content Placeholder 2"/>
          <p:cNvSpPr>
            <a:spLocks noGrp="1"/>
          </p:cNvSpPr>
          <p:nvPr>
            <p:ph idx="1"/>
          </p:nvPr>
        </p:nvSpPr>
        <p:spPr>
          <a:xfrm>
            <a:off x="609599" y="1143000"/>
            <a:ext cx="6347714" cy="4898363"/>
          </a:xfrm>
        </p:spPr>
        <p:txBody>
          <a:bodyPr>
            <a:normAutofit fontScale="62500" lnSpcReduction="20000"/>
          </a:bodyPr>
          <a:lstStyle/>
          <a:p>
            <a:r>
              <a:rPr lang="en-US" dirty="0" smtClean="0"/>
              <a:t>The </a:t>
            </a:r>
            <a:r>
              <a:rPr lang="en-US" dirty="0"/>
              <a:t>following are the advantages of a multi-dimensional data model :</a:t>
            </a:r>
          </a:p>
          <a:p>
            <a:r>
              <a:rPr lang="en-US" dirty="0"/>
              <a:t>A multi-dimensional data model is easy to handle.</a:t>
            </a:r>
          </a:p>
          <a:p>
            <a:r>
              <a:rPr lang="en-US" dirty="0"/>
              <a:t>It is easy to maintain.</a:t>
            </a:r>
          </a:p>
          <a:p>
            <a:r>
              <a:rPr lang="en-US" dirty="0"/>
              <a:t>Its performance is better than that of normal databases (e.g. relational databases).</a:t>
            </a:r>
          </a:p>
          <a:p>
            <a:r>
              <a:rPr lang="en-US" dirty="0"/>
              <a:t>The representation of data is better than traditional databases. That is because the multi-dimensional databases are multi-viewed and carry different types of factors.</a:t>
            </a:r>
          </a:p>
          <a:p>
            <a:r>
              <a:rPr lang="en-US" dirty="0"/>
              <a:t>It is workable on complex systems and applications, contrary to the simple one-dimensional database systems.</a:t>
            </a:r>
          </a:p>
          <a:p>
            <a:r>
              <a:rPr lang="en-US" dirty="0"/>
              <a:t>The compatibility in this type of database is an upliftment for projects having lower bandwidth for maintenance staff.</a:t>
            </a:r>
          </a:p>
          <a:p>
            <a:r>
              <a:rPr lang="en-US" b="1" dirty="0"/>
              <a:t>Disadvantages of Multi Dimensional Data Model</a:t>
            </a:r>
          </a:p>
          <a:p>
            <a:r>
              <a:rPr lang="en-US" dirty="0"/>
              <a:t>The following are the disadvantages of a Multi Dimensional Data Model :</a:t>
            </a:r>
          </a:p>
          <a:p>
            <a:r>
              <a:rPr lang="en-US" dirty="0"/>
              <a:t>The multi-dimensional Data Model is slightly complicated in nature and it requires professionals to recognize and examine the data in the database.</a:t>
            </a:r>
          </a:p>
          <a:p>
            <a:r>
              <a:rPr lang="en-US" dirty="0"/>
              <a:t>During the work of a Multi-Dimensional Data Model, when the system caches, there is a great effect on the working of the system.</a:t>
            </a:r>
          </a:p>
          <a:p>
            <a:r>
              <a:rPr lang="en-US" dirty="0"/>
              <a:t>It is complicated in nature due to which the databases are generally dynamic in design.</a:t>
            </a:r>
          </a:p>
          <a:p>
            <a:r>
              <a:rPr lang="en-US" dirty="0"/>
              <a:t>The path to achieving the end product is complicated most of the time.</a:t>
            </a:r>
          </a:p>
          <a:p>
            <a:r>
              <a:rPr lang="en-US" dirty="0"/>
              <a:t>As the Multi Dimensional Data Model has complicated systems, databases have a large number of databases due to which the system is very insecure when there is a security break.</a:t>
            </a:r>
          </a:p>
          <a:p>
            <a:endParaRPr lang="en-US" dirty="0"/>
          </a:p>
        </p:txBody>
      </p:sp>
    </p:spTree>
    <p:extLst>
      <p:ext uri="{BB962C8B-B14F-4D97-AF65-F5344CB8AC3E}">
        <p14:creationId xmlns:p14="http://schemas.microsoft.com/office/powerpoint/2010/main" val="285347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cube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 y="1828800"/>
            <a:ext cx="6781801" cy="4213225"/>
          </a:xfrm>
        </p:spPr>
      </p:pic>
    </p:spTree>
    <p:extLst>
      <p:ext uri="{BB962C8B-B14F-4D97-AF65-F5344CB8AC3E}">
        <p14:creationId xmlns:p14="http://schemas.microsoft.com/office/powerpoint/2010/main" val="3690948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533400"/>
          </a:xfrm>
        </p:spPr>
        <p:txBody>
          <a:bodyPr>
            <a:normAutofit fontScale="90000"/>
          </a:bodyPr>
          <a:lstStyle/>
          <a:p>
            <a:r>
              <a:rPr lang="en-US" dirty="0" smtClean="0"/>
              <a:t>EXAMPLE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371600"/>
            <a:ext cx="5943600" cy="4594225"/>
          </a:xfrm>
        </p:spPr>
      </p:pic>
    </p:spTree>
    <p:extLst>
      <p:ext uri="{BB962C8B-B14F-4D97-AF65-F5344CB8AC3E}">
        <p14:creationId xmlns:p14="http://schemas.microsoft.com/office/powerpoint/2010/main" val="3163940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 unit 1 -syllabus</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5123" name="Rectangle 3"/>
          <p:cNvSpPr>
            <a:spLocks noGrp="1"/>
          </p:cNvSpPr>
          <p:nvPr>
            <p:ph idx="1"/>
          </p:nvPr>
        </p:nvSpPr>
        <p:spPr>
          <a:xfrm>
            <a:off x="304800" y="2286000"/>
            <a:ext cx="8391525" cy="3151505"/>
          </a:xfrm>
        </p:spPr>
        <p:txBody>
          <a:bodyPr vert="horz" wrap="square" lIns="91440" tIns="45720" rIns="91440" bIns="45720" anchor="t" anchorCtr="0"/>
          <a:lstStyle/>
          <a:p>
            <a:pPr marL="457200" lvl="1" indent="0" algn="just" eaLnBrk="1" hangingPunct="1">
              <a:buNone/>
            </a:pPr>
            <a:r>
              <a:rPr sz="2400" dirty="0" err="1" smtClean="0"/>
              <a:t>DataWarehouse-Introduction,DataWarehouse</a:t>
            </a:r>
            <a:r>
              <a:rPr sz="2400" dirty="0" smtClean="0"/>
              <a:t> </a:t>
            </a:r>
            <a:r>
              <a:rPr lang="en-IN" sz="2400" dirty="0" smtClean="0"/>
              <a:t>    </a:t>
            </a:r>
            <a:r>
              <a:rPr sz="2400" dirty="0" smtClean="0"/>
              <a:t>Architecture- </a:t>
            </a:r>
            <a:r>
              <a:rPr sz="2400" dirty="0"/>
              <a:t>Multidimensional Data Model-</a:t>
            </a:r>
          </a:p>
          <a:p>
            <a:pPr marL="457200" lvl="1" indent="0" algn="just" eaLnBrk="1" hangingPunct="1">
              <a:buNone/>
            </a:pPr>
            <a:r>
              <a:rPr sz="2400" dirty="0"/>
              <a:t> Data cube and OLAP Technology-Data Warehouse Implementation, Issues, Real time Data Warehousing, Data Warehouse administration, Security issues and feature trends of Data Warehouse.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CUBE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7784" y="1371600"/>
            <a:ext cx="5103015" cy="4670425"/>
          </a:xfrm>
        </p:spPr>
      </p:pic>
    </p:spTree>
    <p:extLst>
      <p:ext uri="{BB962C8B-B14F-4D97-AF65-F5344CB8AC3E}">
        <p14:creationId xmlns:p14="http://schemas.microsoft.com/office/powerpoint/2010/main" val="2483264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447" y="2160588"/>
            <a:ext cx="5352719" cy="3881437"/>
          </a:xfrm>
        </p:spPr>
      </p:pic>
    </p:spTree>
    <p:extLst>
      <p:ext uri="{BB962C8B-B14F-4D97-AF65-F5344CB8AC3E}">
        <p14:creationId xmlns:p14="http://schemas.microsoft.com/office/powerpoint/2010/main" val="4132663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DATACUBES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0285" y="2160588"/>
            <a:ext cx="4907042" cy="3881437"/>
          </a:xfrm>
        </p:spPr>
      </p:pic>
    </p:spTree>
    <p:extLst>
      <p:ext uri="{BB962C8B-B14F-4D97-AF65-F5344CB8AC3E}">
        <p14:creationId xmlns:p14="http://schemas.microsoft.com/office/powerpoint/2010/main" val="2605307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9644" y="2160588"/>
            <a:ext cx="4708324" cy="3881437"/>
          </a:xfrm>
        </p:spPr>
      </p:pic>
    </p:spTree>
    <p:extLst>
      <p:ext uri="{BB962C8B-B14F-4D97-AF65-F5344CB8AC3E}">
        <p14:creationId xmlns:p14="http://schemas.microsoft.com/office/powerpoint/2010/main" val="3218125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1878" y="2160588"/>
            <a:ext cx="4983856" cy="3881437"/>
          </a:xfrm>
        </p:spPr>
      </p:pic>
    </p:spTree>
    <p:extLst>
      <p:ext uri="{BB962C8B-B14F-4D97-AF65-F5344CB8AC3E}">
        <p14:creationId xmlns:p14="http://schemas.microsoft.com/office/powerpoint/2010/main" val="3573528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6247" y="2160588"/>
            <a:ext cx="5095118" cy="3881437"/>
          </a:xfrm>
        </p:spPr>
      </p:pic>
    </p:spTree>
    <p:extLst>
      <p:ext uri="{BB962C8B-B14F-4D97-AF65-F5344CB8AC3E}">
        <p14:creationId xmlns:p14="http://schemas.microsoft.com/office/powerpoint/2010/main" val="1379901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762" y="2160588"/>
            <a:ext cx="5838088" cy="3881437"/>
          </a:xfrm>
        </p:spPr>
      </p:pic>
    </p:spTree>
    <p:extLst>
      <p:ext uri="{BB962C8B-B14F-4D97-AF65-F5344CB8AC3E}">
        <p14:creationId xmlns:p14="http://schemas.microsoft.com/office/powerpoint/2010/main" val="885390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228600"/>
          </a:xfrm>
        </p:spPr>
        <p:txBody>
          <a:bodyPr>
            <a:noAutofit/>
          </a:bodyPr>
          <a:lstStyle/>
          <a:p>
            <a:r>
              <a:rPr lang="en-US" sz="1400" dirty="0" smtClean="0"/>
              <a:t>OLAP-OLTP</a:t>
            </a:r>
            <a:endParaRPr lang="en-IN" sz="1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990600"/>
            <a:ext cx="6348413" cy="5257800"/>
          </a:xfrm>
        </p:spPr>
      </p:pic>
    </p:spTree>
    <p:extLst>
      <p:ext uri="{BB962C8B-B14F-4D97-AF65-F5344CB8AC3E}">
        <p14:creationId xmlns:p14="http://schemas.microsoft.com/office/powerpoint/2010/main" val="3260005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Oltp</a:t>
            </a:r>
            <a:r>
              <a:rPr lang="en-US" dirty="0" smtClean="0"/>
              <a:t> /</a:t>
            </a:r>
            <a:r>
              <a:rPr lang="en-US" dirty="0" err="1" smtClean="0"/>
              <a:t>olap</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340156"/>
            <a:ext cx="6348413" cy="3522300"/>
          </a:xfrm>
        </p:spPr>
      </p:pic>
    </p:spTree>
    <p:extLst>
      <p:ext uri="{BB962C8B-B14F-4D97-AF65-F5344CB8AC3E}">
        <p14:creationId xmlns:p14="http://schemas.microsoft.com/office/powerpoint/2010/main" val="1801471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09600" y="2608160"/>
            <a:ext cx="6348413" cy="2986293"/>
          </a:xfrm>
          <a:prstGeom prst="rect">
            <a:avLst/>
          </a:prstGeom>
        </p:spPr>
      </p:pic>
      <p:pic>
        <p:nvPicPr>
          <p:cNvPr id="5" name="Picture 4"/>
          <p:cNvPicPr>
            <a:picLocks noChangeAspect="1"/>
          </p:cNvPicPr>
          <p:nvPr/>
        </p:nvPicPr>
        <p:blipFill>
          <a:blip r:embed="rId2"/>
          <a:stretch>
            <a:fillRect/>
          </a:stretch>
        </p:blipFill>
        <p:spPr>
          <a:xfrm>
            <a:off x="-1381125" y="628650"/>
            <a:ext cx="11906250" cy="5600700"/>
          </a:xfrm>
          <a:prstGeom prst="rect">
            <a:avLst/>
          </a:prstGeom>
        </p:spPr>
      </p:pic>
    </p:spTree>
    <p:extLst>
      <p:ext uri="{BB962C8B-B14F-4D97-AF65-F5344CB8AC3E}">
        <p14:creationId xmlns:p14="http://schemas.microsoft.com/office/powerpoint/2010/main" val="1124913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IN" dirty="0"/>
          </a:p>
        </p:txBody>
      </p:sp>
      <p:pic>
        <p:nvPicPr>
          <p:cNvPr id="1026" name="Picture 2" descr="WHAT IS A DATABASE ? A database Is a structured, organized set of data. In  computing terminology… | Database management system, Learn wordpress,  Database management"/>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843088" y="2160588"/>
            <a:ext cx="3881437"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714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609600"/>
          </a:xfrm>
        </p:spPr>
        <p:txBody>
          <a:bodyPr>
            <a:normAutofit fontScale="90000"/>
          </a:bodyPr>
          <a:lstStyle/>
          <a:p>
            <a:r>
              <a:rPr lang="en-US" dirty="0" smtClean="0"/>
              <a:t>OLTP</a:t>
            </a:r>
            <a:endParaRPr lang="en-IN" dirty="0"/>
          </a:p>
        </p:txBody>
      </p:sp>
      <p:pic>
        <p:nvPicPr>
          <p:cNvPr id="5" name="Content Placeholder 4"/>
          <p:cNvPicPr>
            <a:picLocks noGrp="1" noChangeAspect="1"/>
          </p:cNvPicPr>
          <p:nvPr>
            <p:ph idx="1"/>
          </p:nvPr>
        </p:nvPicPr>
        <p:blipFill>
          <a:blip r:embed="rId2"/>
          <a:stretch>
            <a:fillRect/>
          </a:stretch>
        </p:blipFill>
        <p:spPr>
          <a:xfrm>
            <a:off x="649727" y="1447800"/>
            <a:ext cx="6268159" cy="4594225"/>
          </a:xfrm>
          <a:prstGeom prst="rect">
            <a:avLst/>
          </a:prstGeom>
        </p:spPr>
      </p:pic>
    </p:spTree>
    <p:extLst>
      <p:ext uri="{BB962C8B-B14F-4D97-AF65-F5344CB8AC3E}">
        <p14:creationId xmlns:p14="http://schemas.microsoft.com/office/powerpoint/2010/main" val="3497788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olap</a:t>
            </a:r>
            <a:endParaRPr lang="en-IN" dirty="0"/>
          </a:p>
        </p:txBody>
      </p:sp>
      <p:pic>
        <p:nvPicPr>
          <p:cNvPr id="4" name="Content Placeholder 3"/>
          <p:cNvPicPr>
            <a:picLocks noGrp="1" noChangeAspect="1"/>
          </p:cNvPicPr>
          <p:nvPr>
            <p:ph idx="1"/>
          </p:nvPr>
        </p:nvPicPr>
        <p:blipFill>
          <a:blip r:embed="rId2"/>
          <a:stretch>
            <a:fillRect/>
          </a:stretch>
        </p:blipFill>
        <p:spPr>
          <a:xfrm>
            <a:off x="609600" y="1930400"/>
            <a:ext cx="6348413" cy="4051117"/>
          </a:xfrm>
          <a:prstGeom prst="rect">
            <a:avLst/>
          </a:prstGeom>
        </p:spPr>
      </p:pic>
    </p:spTree>
    <p:extLst>
      <p:ext uri="{BB962C8B-B14F-4D97-AF65-F5344CB8AC3E}">
        <p14:creationId xmlns:p14="http://schemas.microsoft.com/office/powerpoint/2010/main" val="22999183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533400" y="1143001"/>
            <a:ext cx="5536725" cy="4673046"/>
          </a:xfrm>
          <a:prstGeom prst="rect">
            <a:avLst/>
          </a:prstGeom>
        </p:spPr>
      </p:pic>
    </p:spTree>
    <p:extLst>
      <p:ext uri="{BB962C8B-B14F-4D97-AF65-F5344CB8AC3E}">
        <p14:creationId xmlns:p14="http://schemas.microsoft.com/office/powerpoint/2010/main" val="1758512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1068050" cy="6048375"/>
          </a:xfrm>
          <a:prstGeom prst="rect">
            <a:avLst/>
          </a:prstGeom>
        </p:spPr>
      </p:pic>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935361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609600"/>
          </a:xfrm>
        </p:spPr>
        <p:txBody>
          <a:bodyPr>
            <a:normAutofit fontScale="90000"/>
          </a:bodyPr>
          <a:lstStyle/>
          <a:p>
            <a:r>
              <a:rPr lang="en-US" dirty="0" smtClean="0"/>
              <a:t>OLAP</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362897"/>
            <a:ext cx="6348413" cy="3476818"/>
          </a:xfrm>
        </p:spPr>
      </p:pic>
    </p:spTree>
    <p:extLst>
      <p:ext uri="{BB962C8B-B14F-4D97-AF65-F5344CB8AC3E}">
        <p14:creationId xmlns:p14="http://schemas.microsoft.com/office/powerpoint/2010/main" val="465205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747887"/>
            <a:ext cx="6348413" cy="2706838"/>
          </a:xfrm>
        </p:spPr>
      </p:pic>
    </p:spTree>
    <p:extLst>
      <p:ext uri="{BB962C8B-B14F-4D97-AF65-F5344CB8AC3E}">
        <p14:creationId xmlns:p14="http://schemas.microsoft.com/office/powerpoint/2010/main" val="36369257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297859"/>
            <a:ext cx="6348413" cy="3606895"/>
          </a:xfrm>
        </p:spPr>
      </p:pic>
    </p:spTree>
    <p:extLst>
      <p:ext uri="{BB962C8B-B14F-4D97-AF65-F5344CB8AC3E}">
        <p14:creationId xmlns:p14="http://schemas.microsoft.com/office/powerpoint/2010/main" val="701492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09600" y="2057400"/>
            <a:ext cx="6348413" cy="3541808"/>
          </a:xfrm>
          <a:prstGeom prst="rect">
            <a:avLst/>
          </a:prstGeom>
        </p:spPr>
      </p:pic>
    </p:spTree>
    <p:extLst>
      <p:ext uri="{BB962C8B-B14F-4D97-AF65-F5344CB8AC3E}">
        <p14:creationId xmlns:p14="http://schemas.microsoft.com/office/powerpoint/2010/main" val="880688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olap</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5393" y="2160588"/>
            <a:ext cx="4716826" cy="3881437"/>
          </a:xfrm>
        </p:spPr>
      </p:pic>
    </p:spTree>
    <p:extLst>
      <p:ext uri="{BB962C8B-B14F-4D97-AF65-F5344CB8AC3E}">
        <p14:creationId xmlns:p14="http://schemas.microsoft.com/office/powerpoint/2010/main" val="4066590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09600" y="1930401"/>
            <a:ext cx="6348413" cy="3586476"/>
          </a:xfrm>
          <a:prstGeom prst="rect">
            <a:avLst/>
          </a:prstGeom>
        </p:spPr>
      </p:pic>
    </p:spTree>
    <p:extLst>
      <p:ext uri="{BB962C8B-B14F-4D97-AF65-F5344CB8AC3E}">
        <p14:creationId xmlns:p14="http://schemas.microsoft.com/office/powerpoint/2010/main" val="880142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Main Data Warehousing Topics</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7171" name="Rectangle 6"/>
          <p:cNvSpPr>
            <a:spLocks noGrp="1"/>
          </p:cNvSpPr>
          <p:nvPr>
            <p:ph idx="1"/>
          </p:nvPr>
        </p:nvSpPr>
        <p:spPr/>
        <p:txBody>
          <a:bodyPr vert="horz" wrap="square" lIns="91440" tIns="45720" rIns="91440" bIns="45720" anchor="t" anchorCtr="0"/>
          <a:lstStyle/>
          <a:p>
            <a:pPr eaLnBrk="1" hangingPunct="1">
              <a:lnSpc>
                <a:spcPct val="90000"/>
              </a:lnSpc>
            </a:pPr>
            <a:r>
              <a:rPr dirty="0"/>
              <a:t>DW definition</a:t>
            </a:r>
          </a:p>
          <a:p>
            <a:pPr eaLnBrk="1" hangingPunct="1">
              <a:lnSpc>
                <a:spcPct val="90000"/>
              </a:lnSpc>
            </a:pPr>
            <a:r>
              <a:rPr dirty="0"/>
              <a:t>Characteristics of DW</a:t>
            </a:r>
          </a:p>
          <a:p>
            <a:pPr eaLnBrk="1" hangingPunct="1">
              <a:lnSpc>
                <a:spcPct val="90000"/>
              </a:lnSpc>
            </a:pPr>
            <a:r>
              <a:rPr dirty="0"/>
              <a:t>Data Marts </a:t>
            </a:r>
          </a:p>
          <a:p>
            <a:pPr eaLnBrk="1" hangingPunct="1">
              <a:lnSpc>
                <a:spcPct val="90000"/>
              </a:lnSpc>
            </a:pPr>
            <a:r>
              <a:rPr dirty="0"/>
              <a:t>ODS, EDW, Metadata</a:t>
            </a:r>
          </a:p>
          <a:p>
            <a:pPr eaLnBrk="1" hangingPunct="1">
              <a:lnSpc>
                <a:spcPct val="90000"/>
              </a:lnSpc>
            </a:pPr>
            <a:r>
              <a:rPr dirty="0"/>
              <a:t>DW Framework</a:t>
            </a:r>
          </a:p>
          <a:p>
            <a:pPr eaLnBrk="1" hangingPunct="1">
              <a:lnSpc>
                <a:spcPct val="90000"/>
              </a:lnSpc>
            </a:pPr>
            <a:r>
              <a:rPr dirty="0"/>
              <a:t>DW Architecture &amp; ETL Process</a:t>
            </a:r>
          </a:p>
          <a:p>
            <a:pPr eaLnBrk="1" hangingPunct="1">
              <a:lnSpc>
                <a:spcPct val="90000"/>
              </a:lnSpc>
            </a:pPr>
            <a:r>
              <a:rPr dirty="0"/>
              <a:t>DW Development</a:t>
            </a:r>
          </a:p>
          <a:p>
            <a:pPr eaLnBrk="1" hangingPunct="1">
              <a:lnSpc>
                <a:spcPct val="90000"/>
              </a:lnSpc>
            </a:pPr>
            <a:r>
              <a:rPr dirty="0"/>
              <a:t>DW Issues</a:t>
            </a:r>
          </a:p>
          <a:p>
            <a:pPr eaLnBrk="1" hangingPunct="1">
              <a:lnSpc>
                <a:spcPct val="90000"/>
              </a:lnSpc>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HOLAP</a:t>
            </a:r>
            <a:endParaRPr lang="en-IN" dirty="0"/>
          </a:p>
        </p:txBody>
      </p:sp>
      <p:pic>
        <p:nvPicPr>
          <p:cNvPr id="5" name="Content Placeholder 4"/>
          <p:cNvPicPr>
            <a:picLocks noGrp="1" noChangeAspect="1"/>
          </p:cNvPicPr>
          <p:nvPr>
            <p:ph idx="1"/>
          </p:nvPr>
        </p:nvPicPr>
        <p:blipFill>
          <a:blip r:embed="rId2"/>
          <a:stretch>
            <a:fillRect/>
          </a:stretch>
        </p:blipFill>
        <p:spPr>
          <a:xfrm>
            <a:off x="610563" y="2284541"/>
            <a:ext cx="6346486" cy="3633531"/>
          </a:xfrm>
          <a:prstGeom prst="rect">
            <a:avLst/>
          </a:prstGeom>
        </p:spPr>
      </p:pic>
    </p:spTree>
    <p:extLst>
      <p:ext uri="{BB962C8B-B14F-4D97-AF65-F5344CB8AC3E}">
        <p14:creationId xmlns:p14="http://schemas.microsoft.com/office/powerpoint/2010/main" val="646738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HOLAP</a:t>
            </a:r>
            <a:endParaRPr lang="en-IN" dirty="0"/>
          </a:p>
        </p:txBody>
      </p:sp>
      <p:pic>
        <p:nvPicPr>
          <p:cNvPr id="4" name="Content Placeholder 3"/>
          <p:cNvPicPr>
            <a:picLocks noGrp="1" noChangeAspect="1"/>
          </p:cNvPicPr>
          <p:nvPr>
            <p:ph idx="1"/>
          </p:nvPr>
        </p:nvPicPr>
        <p:blipFill>
          <a:blip r:embed="rId2"/>
          <a:stretch>
            <a:fillRect/>
          </a:stretch>
        </p:blipFill>
        <p:spPr>
          <a:xfrm>
            <a:off x="381000" y="1295400"/>
            <a:ext cx="6858000" cy="4876800"/>
          </a:xfrm>
          <a:prstGeom prst="rect">
            <a:avLst/>
          </a:prstGeom>
        </p:spPr>
      </p:pic>
    </p:spTree>
    <p:extLst>
      <p:ext uri="{BB962C8B-B14F-4D97-AF65-F5344CB8AC3E}">
        <p14:creationId xmlns:p14="http://schemas.microsoft.com/office/powerpoint/2010/main" val="3120821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254091"/>
            <a:ext cx="6348413" cy="3694431"/>
          </a:xfrm>
        </p:spPr>
      </p:pic>
    </p:spTree>
    <p:extLst>
      <p:ext uri="{BB962C8B-B14F-4D97-AF65-F5344CB8AC3E}">
        <p14:creationId xmlns:p14="http://schemas.microsoft.com/office/powerpoint/2010/main" val="30878552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330715"/>
            <a:ext cx="6348413" cy="3541182"/>
          </a:xfrm>
        </p:spPr>
      </p:pic>
    </p:spTree>
    <p:extLst>
      <p:ext uri="{BB962C8B-B14F-4D97-AF65-F5344CB8AC3E}">
        <p14:creationId xmlns:p14="http://schemas.microsoft.com/office/powerpoint/2010/main" val="20571393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OLAP Operations</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33795" name="Content Placeholder 2"/>
          <p:cNvSpPr>
            <a:spLocks noGrp="1"/>
          </p:cNvSpPr>
          <p:nvPr>
            <p:ph idx="1"/>
          </p:nvPr>
        </p:nvSpPr>
        <p:spPr/>
        <p:txBody>
          <a:bodyPr vert="horz" wrap="square" lIns="91440" tIns="45720" rIns="91440" bIns="45720" anchor="t" anchorCtr="0">
            <a:normAutofit fontScale="77500" lnSpcReduction="20000"/>
          </a:bodyPr>
          <a:lstStyle/>
          <a:p>
            <a:pPr eaLnBrk="1" hangingPunct="1"/>
            <a:r>
              <a:rPr sz="2800" dirty="0">
                <a:solidFill>
                  <a:srgbClr val="FF0000"/>
                </a:solidFill>
              </a:rPr>
              <a:t>Slice</a:t>
            </a:r>
            <a:r>
              <a:rPr sz="2800" dirty="0"/>
              <a:t> – a subset of a multidimensional array</a:t>
            </a:r>
          </a:p>
          <a:p>
            <a:pPr eaLnBrk="1" hangingPunct="1"/>
            <a:r>
              <a:rPr sz="2800" dirty="0">
                <a:solidFill>
                  <a:srgbClr val="FF0000"/>
                </a:solidFill>
              </a:rPr>
              <a:t>Dice</a:t>
            </a:r>
            <a:r>
              <a:rPr sz="2800" dirty="0"/>
              <a:t> – a slice on more than two dimensions</a:t>
            </a:r>
          </a:p>
          <a:p>
            <a:pPr eaLnBrk="1" hangingPunct="1"/>
            <a:r>
              <a:rPr sz="2800" dirty="0">
                <a:solidFill>
                  <a:srgbClr val="FF0000"/>
                </a:solidFill>
              </a:rPr>
              <a:t>Drill Down/Up </a:t>
            </a:r>
            <a:r>
              <a:rPr sz="2800" dirty="0"/>
              <a:t>– navigating among levels of data ranging from the most summarized (up) to the most detailed (down)</a:t>
            </a:r>
          </a:p>
          <a:p>
            <a:pPr eaLnBrk="1" hangingPunct="1"/>
            <a:r>
              <a:rPr sz="2800" dirty="0">
                <a:solidFill>
                  <a:srgbClr val="FF0000"/>
                </a:solidFill>
              </a:rPr>
              <a:t>Roll Up </a:t>
            </a:r>
            <a:r>
              <a:rPr sz="2800" dirty="0"/>
              <a:t>– computing all of the data relationships for one or more dimensions </a:t>
            </a:r>
          </a:p>
          <a:p>
            <a:pPr eaLnBrk="1" hangingPunct="1"/>
            <a:r>
              <a:rPr sz="2800" dirty="0">
                <a:solidFill>
                  <a:srgbClr val="FF0000"/>
                </a:solidFill>
              </a:rPr>
              <a:t>Pivot</a:t>
            </a:r>
            <a:r>
              <a:rPr sz="2800" dirty="0"/>
              <a:t> – used to change the dimensional orientation of a report or an ad hoc query-page display</a:t>
            </a:r>
            <a:endParaRPr sz="36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OLAP</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pic>
        <p:nvPicPr>
          <p:cNvPr id="34819" name="Picture 3"/>
          <p:cNvPicPr>
            <a:picLocks noChangeAspect="1"/>
          </p:cNvPicPr>
          <p:nvPr/>
        </p:nvPicPr>
        <p:blipFill>
          <a:blip r:embed="rId2"/>
          <a:stretch>
            <a:fillRect/>
          </a:stretch>
        </p:blipFill>
        <p:spPr>
          <a:xfrm>
            <a:off x="3314700" y="71438"/>
            <a:ext cx="5524500" cy="6176962"/>
          </a:xfrm>
          <a:prstGeom prst="rect">
            <a:avLst/>
          </a:prstGeom>
          <a:noFill/>
          <a:ln w="9525">
            <a:noFill/>
          </a:ln>
        </p:spPr>
      </p:pic>
      <p:sp>
        <p:nvSpPr>
          <p:cNvPr id="6" name="Rectangle 5"/>
          <p:cNvSpPr/>
          <p:nvPr/>
        </p:nvSpPr>
        <p:spPr>
          <a:xfrm>
            <a:off x="304800" y="2057400"/>
            <a:ext cx="2971800" cy="224631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mn-ea"/>
                <a:cs typeface="+mn-cs"/>
              </a:rPr>
              <a:t>Slicing Operations on a Simple Tree-Dimensional</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mn-ea"/>
                <a:cs typeface="+mn-cs"/>
              </a:rPr>
              <a:t>Data Cube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Variations of OLAP </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35843" name="Content Placeholder 2"/>
          <p:cNvSpPr>
            <a:spLocks noGrp="1"/>
          </p:cNvSpPr>
          <p:nvPr>
            <p:ph idx="1"/>
          </p:nvPr>
        </p:nvSpPr>
        <p:spPr/>
        <p:txBody>
          <a:bodyPr vert="horz" wrap="square" lIns="91440" tIns="45720" rIns="91440" bIns="45720" anchor="t" anchorCtr="0">
            <a:normAutofit fontScale="85000" lnSpcReduction="20000"/>
          </a:bodyPr>
          <a:lstStyle/>
          <a:p>
            <a:pPr marL="530225" indent="-533400" eaLnBrk="1" hangingPunct="1"/>
            <a:r>
              <a:rPr lang="en-US" altLang="zh-CN" sz="2800" dirty="0">
                <a:solidFill>
                  <a:srgbClr val="FF0000"/>
                </a:solidFill>
                <a:ea typeface="SimSun" panose="02010600030101010101" pitchFamily="2" charset="-122"/>
              </a:rPr>
              <a:t>Multidimensional OLAP (MOLAP)</a:t>
            </a:r>
          </a:p>
          <a:p>
            <a:pPr marL="530225" indent="-533400" eaLnBrk="1" hangingPunct="1">
              <a:buFontTx/>
              <a:buNone/>
            </a:pPr>
            <a:r>
              <a:rPr lang="en-US" altLang="zh-CN" sz="2800" b="1" dirty="0">
                <a:ea typeface="SimSun" panose="02010600030101010101" pitchFamily="2" charset="-122"/>
              </a:rPr>
              <a:t>	</a:t>
            </a:r>
            <a:r>
              <a:rPr lang="en-US" altLang="zh-CN" sz="2800" dirty="0">
                <a:ea typeface="SimSun" panose="02010600030101010101" pitchFamily="2" charset="-122"/>
              </a:rPr>
              <a:t>OLAP implemented via a specialized multidimensional database (or data store) that summarizes transactions into multidimensional views ahead of time </a:t>
            </a:r>
          </a:p>
          <a:p>
            <a:pPr marL="530225" indent="-533400" eaLnBrk="1" hangingPunct="1"/>
            <a:r>
              <a:rPr lang="en-US" altLang="zh-CN" sz="2800" dirty="0">
                <a:solidFill>
                  <a:srgbClr val="FF0000"/>
                </a:solidFill>
                <a:ea typeface="SimSun" panose="02010600030101010101" pitchFamily="2" charset="-122"/>
              </a:rPr>
              <a:t>Relational OLAP (ROLAP)</a:t>
            </a:r>
          </a:p>
          <a:p>
            <a:pPr marL="530225" indent="-533400" eaLnBrk="1" hangingPunct="1">
              <a:buFontTx/>
              <a:buNone/>
            </a:pPr>
            <a:r>
              <a:rPr lang="en-US" altLang="zh-CN" sz="2800" dirty="0">
                <a:ea typeface="SimSun" panose="02010600030101010101" pitchFamily="2" charset="-122"/>
              </a:rPr>
              <a:t>	The implementation of</a:t>
            </a:r>
            <a:r>
              <a:rPr lang="en-US" altLang="zh-CN" sz="2800" b="1" dirty="0">
                <a:ea typeface="SimSun" panose="02010600030101010101" pitchFamily="2" charset="-122"/>
              </a:rPr>
              <a:t> </a:t>
            </a:r>
            <a:r>
              <a:rPr lang="en-US" altLang="zh-CN" sz="2800" dirty="0">
                <a:ea typeface="SimSun" panose="02010600030101010101" pitchFamily="2" charset="-122"/>
              </a:rPr>
              <a:t>an OLAP database on top of an existing relational database </a:t>
            </a:r>
          </a:p>
          <a:p>
            <a:pPr marL="530225" indent="-533400" eaLnBrk="1" hangingPunct="1"/>
            <a:r>
              <a:rPr lang="en-US" altLang="zh-CN" sz="2800" dirty="0">
                <a:ea typeface="SimSun" panose="02010600030101010101" pitchFamily="2" charset="-122"/>
              </a:rPr>
              <a:t>Database OLAP and Web OLAP (DOLAP and WOLAP); Desktop OLAP,…</a:t>
            </a:r>
            <a:endParaRPr sz="28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IN"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145873603"/>
              </p:ext>
            </p:extLst>
          </p:nvPr>
        </p:nvGraphicFramePr>
        <p:xfrm>
          <a:off x="304799" y="1295400"/>
          <a:ext cx="6934200" cy="4886175"/>
        </p:xfrm>
        <a:graphic>
          <a:graphicData uri="http://schemas.openxmlformats.org/drawingml/2006/table">
            <a:tbl>
              <a:tblPr/>
              <a:tblGrid>
                <a:gridCol w="2311400"/>
                <a:gridCol w="2311400"/>
                <a:gridCol w="2311400"/>
              </a:tblGrid>
              <a:tr h="227798">
                <a:tc>
                  <a:txBody>
                    <a:bodyPr/>
                    <a:lstStyle/>
                    <a:p>
                      <a:pPr algn="l" fontAlgn="t"/>
                      <a:r>
                        <a:rPr lang="en-IN" sz="700" dirty="0">
                          <a:solidFill>
                            <a:srgbClr val="000000"/>
                          </a:solidFill>
                          <a:effectLst/>
                          <a:latin typeface="times new roman" panose="02020603050405020304" pitchFamily="18" charset="0"/>
                        </a:rPr>
                        <a:t>ROLAP</a:t>
                      </a:r>
                    </a:p>
                  </a:txBody>
                  <a:tcPr marL="43644" marR="43644" marT="43644" marB="43644">
                    <a:lnL w="9525" cap="flat" cmpd="sng" algn="ctr">
                      <a:solidFill>
                        <a:srgbClr val="8078D7"/>
                      </a:solidFill>
                      <a:prstDash val="solid"/>
                      <a:round/>
                      <a:headEnd type="none" w="med" len="med"/>
                      <a:tailEnd type="none" w="med" len="med"/>
                    </a:lnL>
                    <a:lnR w="9525" cap="flat" cmpd="sng" algn="ctr">
                      <a:solidFill>
                        <a:srgbClr val="8078D7"/>
                      </a:solidFill>
                      <a:prstDash val="solid"/>
                      <a:round/>
                      <a:headEnd type="none" w="med" len="med"/>
                      <a:tailEnd type="none" w="med" len="med"/>
                    </a:lnR>
                    <a:lnT w="9525" cap="flat" cmpd="sng" algn="ctr">
                      <a:solidFill>
                        <a:srgbClr val="8078D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700">
                          <a:solidFill>
                            <a:srgbClr val="000000"/>
                          </a:solidFill>
                          <a:effectLst/>
                          <a:latin typeface="times new roman" panose="02020603050405020304" pitchFamily="18" charset="0"/>
                        </a:rPr>
                        <a:t>MOLAP</a:t>
                      </a:r>
                    </a:p>
                  </a:txBody>
                  <a:tcPr marL="43644" marR="43644" marT="43644" marB="43644">
                    <a:lnL w="9525" cap="flat" cmpd="sng" algn="ctr">
                      <a:solidFill>
                        <a:srgbClr val="8078D7"/>
                      </a:solidFill>
                      <a:prstDash val="solid"/>
                      <a:round/>
                      <a:headEnd type="none" w="med" len="med"/>
                      <a:tailEnd type="none" w="med" len="med"/>
                    </a:lnL>
                    <a:lnR w="9525" cap="flat" cmpd="sng" algn="ctr">
                      <a:solidFill>
                        <a:srgbClr val="8078D7"/>
                      </a:solidFill>
                      <a:prstDash val="solid"/>
                      <a:round/>
                      <a:headEnd type="none" w="med" len="med"/>
                      <a:tailEnd type="none" w="med" len="med"/>
                    </a:lnR>
                    <a:lnT w="9525" cap="flat" cmpd="sng" algn="ctr">
                      <a:solidFill>
                        <a:srgbClr val="8078D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700">
                          <a:solidFill>
                            <a:srgbClr val="000000"/>
                          </a:solidFill>
                          <a:effectLst/>
                          <a:latin typeface="times new roman" panose="02020603050405020304" pitchFamily="18" charset="0"/>
                        </a:rPr>
                        <a:t>HOLAP</a:t>
                      </a:r>
                    </a:p>
                  </a:txBody>
                  <a:tcPr marL="43644" marR="43644" marT="43644" marB="43644">
                    <a:lnL w="9525" cap="flat" cmpd="sng" algn="ctr">
                      <a:solidFill>
                        <a:srgbClr val="8078D7"/>
                      </a:solidFill>
                      <a:prstDash val="solid"/>
                      <a:round/>
                      <a:headEnd type="none" w="med" len="med"/>
                      <a:tailEnd type="none" w="med" len="med"/>
                    </a:lnL>
                    <a:lnR w="9525" cap="flat" cmpd="sng" algn="ctr">
                      <a:solidFill>
                        <a:srgbClr val="8078D7"/>
                      </a:solidFill>
                      <a:prstDash val="solid"/>
                      <a:round/>
                      <a:headEnd type="none" w="med" len="med"/>
                      <a:tailEnd type="none" w="med" len="med"/>
                    </a:lnR>
                    <a:lnT w="9525" cap="flat" cmpd="sng" algn="ctr">
                      <a:solidFill>
                        <a:srgbClr val="8078D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444200">
                <a:tc>
                  <a:txBody>
                    <a:bodyPr/>
                    <a:lstStyle/>
                    <a:p>
                      <a:pPr algn="just" fontAlgn="t"/>
                      <a:r>
                        <a:rPr lang="en-US" sz="700">
                          <a:solidFill>
                            <a:srgbClr val="333333"/>
                          </a:solidFill>
                          <a:effectLst/>
                          <a:latin typeface="inter-regular"/>
                        </a:rPr>
                        <a:t>ROLAP stands for Relational Online Analytical Processing.</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700">
                          <a:solidFill>
                            <a:srgbClr val="333333"/>
                          </a:solidFill>
                          <a:effectLst/>
                          <a:latin typeface="inter-regular"/>
                        </a:rPr>
                        <a:t>MOLAP stands for Multidimensional Online Analytical Processing.</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700">
                          <a:solidFill>
                            <a:srgbClr val="333333"/>
                          </a:solidFill>
                          <a:effectLst/>
                          <a:latin typeface="inter-regular"/>
                        </a:rPr>
                        <a:t>HOLAP stands for Hybrid Online Analytical Processing.</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1070629">
                <a:tc>
                  <a:txBody>
                    <a:bodyPr/>
                    <a:lstStyle/>
                    <a:p>
                      <a:pPr algn="just" fontAlgn="t"/>
                      <a:r>
                        <a:rPr lang="en-US" sz="700">
                          <a:solidFill>
                            <a:srgbClr val="333333"/>
                          </a:solidFill>
                          <a:effectLst/>
                          <a:latin typeface="inter-regular"/>
                        </a:rPr>
                        <a:t>The ROLAP storage mode causes the aggregation of the division to be stored in indexed views in the relational database that was specified in the partition's data source.</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700">
                          <a:solidFill>
                            <a:srgbClr val="333333"/>
                          </a:solidFill>
                          <a:effectLst/>
                          <a:latin typeface="inter-regular"/>
                        </a:rPr>
                        <a:t>The MOLAP storage mode principle the aggregations of the division and a copy of its source information to be saved in a multidimensional operation in analysis services when the separation is processed.</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700">
                          <a:solidFill>
                            <a:srgbClr val="333333"/>
                          </a:solidFill>
                          <a:effectLst/>
                          <a:latin typeface="inter-regular"/>
                        </a:rPr>
                        <a:t>The HOLAP storage mode connects attributes of both MOLAP and ROLAP. Like MOLAP, HOLAP causes the aggregation of the division to be stored in a multidimensional operation in an SQL Server analysis services instance.</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1697060">
                <a:tc>
                  <a:txBody>
                    <a:bodyPr/>
                    <a:lstStyle/>
                    <a:p>
                      <a:pPr algn="just" fontAlgn="t"/>
                      <a:r>
                        <a:rPr lang="en-US" sz="700" dirty="0">
                          <a:solidFill>
                            <a:srgbClr val="333333"/>
                          </a:solidFill>
                          <a:effectLst/>
                          <a:latin typeface="inter-regular"/>
                        </a:rPr>
                        <a:t>ROLAP does not because a copy of the source information to be stored in the Analysis services data folders. Instead, when the outcome cannot be derived from the query cache, the indexed views in the record source are accessed to answer queries.</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700">
                          <a:solidFill>
                            <a:srgbClr val="333333"/>
                          </a:solidFill>
                          <a:effectLst/>
                          <a:latin typeface="inter-regular"/>
                        </a:rPr>
                        <a:t>This MOLAP operation is highly optimize to maximize query performance. The storage area can be on the computer where the partition is described or on another computer running Analysis services. Because a copy of the source information resides in the multidimensional operation, queries can be resolved without accessing the partition's source record.</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700" dirty="0">
                          <a:solidFill>
                            <a:srgbClr val="333333"/>
                          </a:solidFill>
                          <a:effectLst/>
                          <a:latin typeface="inter-regular"/>
                        </a:rPr>
                        <a:t>HOLAP does not causes a copy of the source information to be stored. For queries that access the only summary record in the aggregations of a division, HOLAP is the equivalent of MOLAP.</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1446488">
                <a:tc>
                  <a:txBody>
                    <a:bodyPr/>
                    <a:lstStyle/>
                    <a:p>
                      <a:pPr algn="just" fontAlgn="t"/>
                      <a:r>
                        <a:rPr lang="en-US" sz="700">
                          <a:solidFill>
                            <a:srgbClr val="333333"/>
                          </a:solidFill>
                          <a:effectLst/>
                          <a:latin typeface="inter-regular"/>
                        </a:rPr>
                        <a:t>Query response is frequently slower with ROLAP storage than with the MOLAP or HOLAP storage mode. Processing time is also frequently slower with ROLAP.</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700">
                          <a:solidFill>
                            <a:srgbClr val="333333"/>
                          </a:solidFill>
                          <a:effectLst/>
                          <a:latin typeface="inter-regular"/>
                        </a:rPr>
                        <a:t>Query response times can be reduced substantially by using aggregations. The record in the partition's MOLAP operation is only as current as of the most recent processing of the separation.</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700" dirty="0">
                          <a:solidFill>
                            <a:srgbClr val="333333"/>
                          </a:solidFill>
                          <a:effectLst/>
                          <a:latin typeface="inter-regular"/>
                        </a:rPr>
                        <a:t>Queries that access source record for example, if we want to drill down to an atomic cube cell for which there is no aggregation information must retrieve data from the relational database and will not be as fast as they would be if the source information were stored in the MOLAP architecture.</a:t>
                      </a:r>
                    </a:p>
                  </a:txBody>
                  <a:tcPr marL="29096" marR="29096" marT="29096" marB="2909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bl>
          </a:graphicData>
        </a:graphic>
      </p:graphicFrame>
    </p:spTree>
    <p:extLst>
      <p:ext uri="{BB962C8B-B14F-4D97-AF65-F5344CB8AC3E}">
        <p14:creationId xmlns:p14="http://schemas.microsoft.com/office/powerpoint/2010/main" val="11382214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ETL (Extract, Transform, and Load) Process</a:t>
            </a:r>
            <a:br>
              <a:rPr lang="en-US" dirty="0"/>
            </a:br>
            <a:endParaRPr lang="en-IN" dirty="0"/>
          </a:p>
        </p:txBody>
      </p:sp>
      <p:sp>
        <p:nvSpPr>
          <p:cNvPr id="3" name="Content Placeholder 2"/>
          <p:cNvSpPr>
            <a:spLocks noGrp="1"/>
          </p:cNvSpPr>
          <p:nvPr>
            <p:ph idx="1"/>
          </p:nvPr>
        </p:nvSpPr>
        <p:spPr/>
        <p:txBody>
          <a:bodyPr/>
          <a:lstStyle/>
          <a:p>
            <a:r>
              <a:rPr lang="en-US" dirty="0"/>
              <a:t>The mechanism of extracting information from source systems and bringing it into the data warehouse is commonly called </a:t>
            </a:r>
            <a:r>
              <a:rPr lang="en-US" b="1" dirty="0"/>
              <a:t>ETL</a:t>
            </a:r>
            <a:r>
              <a:rPr lang="en-US" dirty="0"/>
              <a:t>, which stands for </a:t>
            </a:r>
            <a:r>
              <a:rPr lang="en-US" b="1" dirty="0"/>
              <a:t>Extraction, Transformation and Loading</a:t>
            </a:r>
            <a:r>
              <a:rPr lang="en-US" dirty="0"/>
              <a:t>.</a:t>
            </a:r>
          </a:p>
          <a:p>
            <a:r>
              <a:rPr lang="en-US" dirty="0"/>
              <a:t>The ETL process requires active inputs from various stakeholders, including developers, analysts, testers, top executives and is technically challenging.</a:t>
            </a:r>
          </a:p>
          <a:p>
            <a:r>
              <a:rPr lang="en-US" dirty="0"/>
              <a:t>To maintain its value as a tool for decision-makers, Data warehouse technique needs to change with business changes. ETL is a recurring method (daily, weekly, monthly) of a Data warehouse system and needs to be agile, automated, and well documented.</a:t>
            </a:r>
          </a:p>
          <a:p>
            <a:endParaRPr lang="en-IN" dirty="0"/>
          </a:p>
        </p:txBody>
      </p:sp>
    </p:spTree>
    <p:extLst>
      <p:ext uri="{BB962C8B-B14F-4D97-AF65-F5344CB8AC3E}">
        <p14:creationId xmlns:p14="http://schemas.microsoft.com/office/powerpoint/2010/main" val="139713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609600" y="2438400"/>
            <a:ext cx="6348413" cy="2688419"/>
          </a:xfrm>
          <a:prstGeom prst="rect">
            <a:avLst/>
          </a:prstGeom>
        </p:spPr>
      </p:pic>
    </p:spTree>
    <p:extLst>
      <p:ext uri="{BB962C8B-B14F-4D97-AF65-F5344CB8AC3E}">
        <p14:creationId xmlns:p14="http://schemas.microsoft.com/office/powerpoint/2010/main" val="2672906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26"/>
          <p:cNvSpPr>
            <a:spLocks noGrp="1" noChangeArrowheads="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What is a Data Warehouse?</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8195" name="Rectangle 1027"/>
          <p:cNvSpPr>
            <a:spLocks noGrp="1"/>
          </p:cNvSpPr>
          <p:nvPr>
            <p:ph idx="1"/>
          </p:nvPr>
        </p:nvSpPr>
        <p:spPr>
          <a:xfrm>
            <a:off x="1182688" y="1930400"/>
            <a:ext cx="7772400" cy="4470400"/>
          </a:xfrm>
        </p:spPr>
        <p:txBody>
          <a:bodyPr vert="horz" wrap="square" lIns="91440" tIns="45720" rIns="91440" bIns="45720" anchor="t" anchorCtr="0"/>
          <a:lstStyle/>
          <a:p>
            <a:pPr eaLnBrk="1" hangingPunct="1">
              <a:buSzPct val="70000"/>
            </a:pPr>
            <a:r>
              <a:rPr lang="en-US" altLang="ja-JP" sz="2800" dirty="0">
                <a:ea typeface="MS PGothic" panose="020B0600070205080204" pitchFamily="34" charset="-128"/>
              </a:rPr>
              <a:t>A physical repository where relational data are specially organized to provide enterprise-wide, cleansed data in a standardized format</a:t>
            </a:r>
          </a:p>
          <a:p>
            <a:pPr lvl="3" eaLnBrk="1" hangingPunct="1">
              <a:buSzPct val="70000"/>
            </a:pPr>
            <a:endParaRPr sz="1600" dirty="0"/>
          </a:p>
          <a:p>
            <a:pPr eaLnBrk="1" hangingPunct="1">
              <a:buSzPct val="70000"/>
            </a:pPr>
            <a:r>
              <a:rPr sz="2800" dirty="0"/>
              <a:t>“The data warehouse is a collection of </a:t>
            </a:r>
            <a:r>
              <a:rPr sz="2800" u="sng" dirty="0"/>
              <a:t>integrated</a:t>
            </a:r>
            <a:r>
              <a:rPr sz="2800" dirty="0"/>
              <a:t>, </a:t>
            </a:r>
            <a:r>
              <a:rPr sz="2800" u="sng" dirty="0"/>
              <a:t>subject-oriented</a:t>
            </a:r>
            <a:r>
              <a:rPr sz="2800" dirty="0"/>
              <a:t> databases designed to support DSS functions, where each unit of data is </a:t>
            </a:r>
            <a:r>
              <a:rPr sz="2800" u="sng" dirty="0"/>
              <a:t>non-volatile</a:t>
            </a:r>
            <a:r>
              <a:rPr sz="2800" dirty="0"/>
              <a:t> and relevant to some moment in time” </a:t>
            </a:r>
          </a:p>
          <a:p>
            <a:pPr algn="r" eaLnBrk="1" hangingPunct="1">
              <a:buSzPct val="70000"/>
              <a:buNone/>
            </a:pPr>
            <a:endParaRPr sz="2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a:t>
            </a:r>
            <a:endParaRPr lang="en-IN" dirty="0"/>
          </a:p>
        </p:txBody>
      </p:sp>
      <p:sp>
        <p:nvSpPr>
          <p:cNvPr id="3" name="Content Placeholder 2"/>
          <p:cNvSpPr>
            <a:spLocks noGrp="1"/>
          </p:cNvSpPr>
          <p:nvPr>
            <p:ph idx="1"/>
          </p:nvPr>
        </p:nvSpPr>
        <p:spPr/>
        <p:txBody>
          <a:bodyPr/>
          <a:lstStyle/>
          <a:p>
            <a:pPr algn="just">
              <a:buFont typeface="Arial" panose="020B0604020202020204" pitchFamily="34" charset="0"/>
              <a:buChar char="•"/>
            </a:pPr>
            <a:r>
              <a:rPr lang="en-US" dirty="0">
                <a:solidFill>
                  <a:srgbClr val="000000"/>
                </a:solidFill>
                <a:latin typeface="inter-regular"/>
              </a:rPr>
              <a:t>Extraction is the operation of extracting information from a source system for further use in a data warehouse environment. This is the first stage of the ETL process.</a:t>
            </a:r>
          </a:p>
          <a:p>
            <a:pPr algn="just">
              <a:buFont typeface="Arial" panose="020B0604020202020204" pitchFamily="34" charset="0"/>
              <a:buChar char="•"/>
            </a:pPr>
            <a:r>
              <a:rPr lang="en-US" dirty="0">
                <a:solidFill>
                  <a:srgbClr val="000000"/>
                </a:solidFill>
                <a:latin typeface="inter-regular"/>
              </a:rPr>
              <a:t>Extraction process is often one of the most time-consuming tasks in the ETL.</a:t>
            </a:r>
          </a:p>
          <a:p>
            <a:pPr algn="just">
              <a:buFont typeface="Arial" panose="020B0604020202020204" pitchFamily="34" charset="0"/>
              <a:buChar char="•"/>
            </a:pPr>
            <a:r>
              <a:rPr lang="en-US" dirty="0">
                <a:solidFill>
                  <a:srgbClr val="000000"/>
                </a:solidFill>
                <a:latin typeface="inter-regular"/>
              </a:rPr>
              <a:t>The source systems might be complicated and poorly documented, and thus determining which data needs to be extracted can be difficult.</a:t>
            </a:r>
          </a:p>
          <a:p>
            <a:pPr algn="just">
              <a:buFont typeface="Arial" panose="020B0604020202020204" pitchFamily="34" charset="0"/>
              <a:buChar char="•"/>
            </a:pPr>
            <a:r>
              <a:rPr lang="en-US" dirty="0">
                <a:solidFill>
                  <a:srgbClr val="000000"/>
                </a:solidFill>
                <a:latin typeface="inter-regular"/>
              </a:rPr>
              <a:t>The data has to be extracted several times in a periodic manner to supply all changed data to the warehouse and keep it up-to-date.</a:t>
            </a:r>
          </a:p>
          <a:p>
            <a:endParaRPr lang="en-IN" dirty="0"/>
          </a:p>
        </p:txBody>
      </p:sp>
    </p:spTree>
    <p:extLst>
      <p:ext uri="{BB962C8B-B14F-4D97-AF65-F5344CB8AC3E}">
        <p14:creationId xmlns:p14="http://schemas.microsoft.com/office/powerpoint/2010/main" val="11698071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762000"/>
          </a:xfrm>
        </p:spPr>
        <p:txBody>
          <a:bodyPr>
            <a:normAutofit fontScale="90000"/>
          </a:bodyPr>
          <a:lstStyle/>
          <a:p>
            <a:r>
              <a:rPr lang="en-US" dirty="0"/>
              <a:t>Cleansing</a:t>
            </a:r>
            <a:br>
              <a:rPr lang="en-US" dirty="0"/>
            </a:br>
            <a:endParaRPr lang="en-IN" dirty="0"/>
          </a:p>
        </p:txBody>
      </p:sp>
      <p:sp>
        <p:nvSpPr>
          <p:cNvPr id="3" name="Content Placeholder 2"/>
          <p:cNvSpPr>
            <a:spLocks noGrp="1"/>
          </p:cNvSpPr>
          <p:nvPr>
            <p:ph idx="1"/>
          </p:nvPr>
        </p:nvSpPr>
        <p:spPr>
          <a:xfrm>
            <a:off x="609598" y="2160590"/>
            <a:ext cx="7315201" cy="4164010"/>
          </a:xfrm>
        </p:spPr>
        <p:txBody>
          <a:bodyPr>
            <a:normAutofit fontScale="77500" lnSpcReduction="20000"/>
          </a:bodyPr>
          <a:lstStyle/>
          <a:p>
            <a:r>
              <a:rPr lang="en-US" sz="1600" dirty="0"/>
              <a:t>Cleansing</a:t>
            </a:r>
          </a:p>
          <a:p>
            <a:r>
              <a:rPr lang="en-US" sz="1600" dirty="0"/>
              <a:t>The cleansing stage is crucial in a data warehouse technique because it is supposed to improve data quality. The primary data cleansing features found in ETL tools are rectification and homogenization. They use specific dictionaries to rectify typing mistakes and to recognize synonyms, as well as rule-based cleansing to enforce domain-specific rules and defines appropriate associations between values.</a:t>
            </a:r>
          </a:p>
          <a:p>
            <a:r>
              <a:rPr lang="en-US" sz="1600" dirty="0"/>
              <a:t>The following examples show the essential of data cleaning:</a:t>
            </a:r>
          </a:p>
          <a:p>
            <a:r>
              <a:rPr lang="en-US" sz="1600" dirty="0"/>
              <a:t>If an enterprise wishes to contact its users or its suppliers, a complete, accurate and up-to-date list of contact addresses, email addresses and telephone numbers must be available.</a:t>
            </a:r>
          </a:p>
          <a:p>
            <a:r>
              <a:rPr lang="en-US" sz="1600" dirty="0"/>
              <a:t>If a client or supplier calls, the staff responding should be quickly able to find the person in the enterprise database, but this need that the caller's name or his/her company name is listed in the database.</a:t>
            </a:r>
          </a:p>
          <a:p>
            <a:r>
              <a:rPr lang="en-US" sz="1600" dirty="0"/>
              <a:t>If a user appears in the databases with two or more slightly different names or different account numbers, it becomes difficult to update the customer's information.</a:t>
            </a:r>
          </a:p>
          <a:p>
            <a:r>
              <a:rPr lang="en-US" sz="1600" dirty="0"/>
              <a:t>Transformation</a:t>
            </a:r>
          </a:p>
          <a:p>
            <a:r>
              <a:rPr lang="en-US" sz="1600" dirty="0"/>
              <a:t>Transformation is the core of the reconciliation phase. It converts records from its operational source format into a particular data warehouse format. If we implement a three-layer architecture, this phase outputs our reconciled data layer.</a:t>
            </a:r>
          </a:p>
          <a:p>
            <a:endParaRPr lang="en-IN" sz="1600" dirty="0"/>
          </a:p>
        </p:txBody>
      </p:sp>
    </p:spTree>
    <p:extLst>
      <p:ext uri="{BB962C8B-B14F-4D97-AF65-F5344CB8AC3E}">
        <p14:creationId xmlns:p14="http://schemas.microsoft.com/office/powerpoint/2010/main" val="38329433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685800"/>
          </a:xfrm>
        </p:spPr>
        <p:txBody>
          <a:bodyPr>
            <a:normAutofit fontScale="90000"/>
          </a:bodyPr>
          <a:lstStyle/>
          <a:p>
            <a:r>
              <a:rPr lang="en-US" dirty="0"/>
              <a:t>Transformation</a:t>
            </a:r>
            <a:br>
              <a:rPr lang="en-US" dirty="0"/>
            </a:br>
            <a:endParaRPr lang="en-IN" dirty="0"/>
          </a:p>
        </p:txBody>
      </p:sp>
      <p:sp>
        <p:nvSpPr>
          <p:cNvPr id="3" name="Content Placeholder 2"/>
          <p:cNvSpPr>
            <a:spLocks noGrp="1"/>
          </p:cNvSpPr>
          <p:nvPr>
            <p:ph idx="1"/>
          </p:nvPr>
        </p:nvSpPr>
        <p:spPr>
          <a:xfrm>
            <a:off x="609599" y="1447800"/>
            <a:ext cx="6347714" cy="4593563"/>
          </a:xfrm>
        </p:spPr>
        <p:txBody>
          <a:bodyPr/>
          <a:lstStyle/>
          <a:p>
            <a:r>
              <a:rPr lang="en-US" dirty="0"/>
              <a:t>Transformation</a:t>
            </a:r>
          </a:p>
          <a:p>
            <a:r>
              <a:rPr lang="en-US" dirty="0"/>
              <a:t>Transformation is the core of the reconciliation phase. It converts records from its operational source format into a particular data warehouse format. If we implement a three-layer architecture, this phase outputs our reconciled data layer.</a:t>
            </a:r>
          </a:p>
          <a:p>
            <a:endParaRPr lang="en-IN" dirty="0"/>
          </a:p>
        </p:txBody>
      </p:sp>
    </p:spTree>
    <p:extLst>
      <p:ext uri="{BB962C8B-B14F-4D97-AF65-F5344CB8AC3E}">
        <p14:creationId xmlns:p14="http://schemas.microsoft.com/office/powerpoint/2010/main" val="2262918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a:t>
            </a:r>
            <a:br>
              <a:rPr lang="en-US" dirty="0" smtClean="0"/>
            </a:br>
            <a:endParaRPr lang="en-IN" dirty="0"/>
          </a:p>
        </p:txBody>
      </p:sp>
      <p:pic>
        <p:nvPicPr>
          <p:cNvPr id="4" name="Content Placeholder 3"/>
          <p:cNvPicPr>
            <a:picLocks noGrp="1" noChangeAspect="1"/>
          </p:cNvPicPr>
          <p:nvPr>
            <p:ph idx="1"/>
          </p:nvPr>
        </p:nvPicPr>
        <p:blipFill>
          <a:blip r:embed="rId2"/>
          <a:stretch>
            <a:fillRect/>
          </a:stretch>
        </p:blipFill>
        <p:spPr>
          <a:xfrm>
            <a:off x="2232774" y="1676400"/>
            <a:ext cx="3406025" cy="4745957"/>
          </a:xfrm>
          <a:prstGeom prst="rect">
            <a:avLst/>
          </a:prstGeom>
        </p:spPr>
      </p:pic>
    </p:spTree>
    <p:extLst>
      <p:ext uri="{BB962C8B-B14F-4D97-AF65-F5344CB8AC3E}">
        <p14:creationId xmlns:p14="http://schemas.microsoft.com/office/powerpoint/2010/main" val="1009785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a:t>
            </a:r>
            <a:endParaRPr lang="en-IN" dirty="0"/>
          </a:p>
        </p:txBody>
      </p:sp>
      <p:sp>
        <p:nvSpPr>
          <p:cNvPr id="3" name="Content Placeholder 2"/>
          <p:cNvSpPr>
            <a:spLocks noGrp="1"/>
          </p:cNvSpPr>
          <p:nvPr>
            <p:ph idx="1"/>
          </p:nvPr>
        </p:nvSpPr>
        <p:spPr/>
        <p:txBody>
          <a:bodyPr>
            <a:normAutofit fontScale="85000" lnSpcReduction="20000"/>
          </a:bodyPr>
          <a:lstStyle/>
          <a:p>
            <a:r>
              <a:rPr lang="en-US" dirty="0"/>
              <a:t>Loading</a:t>
            </a:r>
          </a:p>
          <a:p>
            <a:r>
              <a:rPr lang="en-US" dirty="0"/>
              <a:t>The Load is the process of writing the data into the target database. During the load step, it is necessary to ensure that the load is performed correctly and with as little resources as possible.</a:t>
            </a:r>
          </a:p>
          <a:p>
            <a:endParaRPr lang="en-US" dirty="0"/>
          </a:p>
          <a:p>
            <a:r>
              <a:rPr lang="en-US" dirty="0"/>
              <a:t>Loading can be carried in two ways:</a:t>
            </a:r>
          </a:p>
          <a:p>
            <a:endParaRPr lang="en-US" dirty="0"/>
          </a:p>
          <a:p>
            <a:r>
              <a:rPr lang="en-US" dirty="0"/>
              <a:t>Refresh: Data Warehouse data is completely rewritten. This means that older file is replaced. Refresh is usually used in combination with static extraction to populate a data warehouse initially.</a:t>
            </a:r>
          </a:p>
          <a:p>
            <a:r>
              <a:rPr lang="en-US" dirty="0"/>
              <a:t>Update: Only those changes applied to source information are added to the Data Warehouse. An update is typically carried out without deleting or modifying preexisting data. This method is used in combination with incremental extraction to update data warehouses regularly</a:t>
            </a:r>
            <a:endParaRPr lang="en-IN" dirty="0"/>
          </a:p>
        </p:txBody>
      </p:sp>
    </p:spTree>
    <p:extLst>
      <p:ext uri="{BB962C8B-B14F-4D97-AF65-F5344CB8AC3E}">
        <p14:creationId xmlns:p14="http://schemas.microsoft.com/office/powerpoint/2010/main" val="2179722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685800"/>
          </a:xfrm>
        </p:spPr>
        <p:txBody>
          <a:bodyPr/>
          <a:lstStyle/>
          <a:p>
            <a:r>
              <a:rPr lang="en-US" dirty="0"/>
              <a:t>Star Schema</a:t>
            </a:r>
            <a:endParaRPr lang="en-IN" dirty="0"/>
          </a:p>
        </p:txBody>
      </p:sp>
      <p:sp>
        <p:nvSpPr>
          <p:cNvPr id="3" name="Content Placeholder 2"/>
          <p:cNvSpPr>
            <a:spLocks noGrp="1"/>
          </p:cNvSpPr>
          <p:nvPr>
            <p:ph idx="1"/>
          </p:nvPr>
        </p:nvSpPr>
        <p:spPr/>
        <p:txBody>
          <a:bodyPr>
            <a:normAutofit fontScale="92500" lnSpcReduction="10000"/>
          </a:bodyPr>
          <a:lstStyle/>
          <a:p>
            <a:r>
              <a:rPr lang="en-US" dirty="0"/>
              <a:t>What is Star Schema?</a:t>
            </a:r>
          </a:p>
          <a:p>
            <a:r>
              <a:rPr lang="en-US" dirty="0"/>
              <a:t>A star schema is the elementary form of a dimensional model, in which data are organized into </a:t>
            </a:r>
            <a:r>
              <a:rPr lang="en-US" b="1" dirty="0"/>
              <a:t>facts</a:t>
            </a:r>
            <a:r>
              <a:rPr lang="en-US" dirty="0"/>
              <a:t> and </a:t>
            </a:r>
            <a:r>
              <a:rPr lang="en-US" b="1" dirty="0"/>
              <a:t>dimensions</a:t>
            </a:r>
            <a:r>
              <a:rPr lang="en-US" dirty="0"/>
              <a:t>. A fact is an event that is counted or measured, such as a sale or log in. A dimension includes reference data about the fact, such as date, item, or customer.</a:t>
            </a:r>
          </a:p>
          <a:p>
            <a:r>
              <a:rPr lang="en-US" dirty="0"/>
              <a:t>A star schema is a relational schema where a relational schema whose design represents a multidimensional data model. The star schema is the explicit data warehouse schema. It is known as </a:t>
            </a:r>
            <a:r>
              <a:rPr lang="en-US" b="1" dirty="0"/>
              <a:t>star schema</a:t>
            </a:r>
            <a:r>
              <a:rPr lang="en-US" dirty="0"/>
              <a:t> because the entity-relationship diagram of this schemas simulates a star, with points, diverge from a central table. The center of the schema consists of a large fact table, and the points of the star are the dimension tables.</a:t>
            </a:r>
          </a:p>
          <a:p>
            <a:endParaRPr lang="en-IN" dirty="0"/>
          </a:p>
        </p:txBody>
      </p:sp>
    </p:spTree>
    <p:extLst>
      <p:ext uri="{BB962C8B-B14F-4D97-AF65-F5344CB8AC3E}">
        <p14:creationId xmlns:p14="http://schemas.microsoft.com/office/powerpoint/2010/main" val="6106702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SCHEMA</a:t>
            </a:r>
            <a:endParaRPr lang="en-IN" dirty="0"/>
          </a:p>
        </p:txBody>
      </p:sp>
      <p:pic>
        <p:nvPicPr>
          <p:cNvPr id="4" name="Content Placeholder 3"/>
          <p:cNvPicPr>
            <a:picLocks noGrp="1" noChangeAspect="1"/>
          </p:cNvPicPr>
          <p:nvPr>
            <p:ph idx="1"/>
          </p:nvPr>
        </p:nvPicPr>
        <p:blipFill>
          <a:blip r:embed="rId2"/>
          <a:stretch>
            <a:fillRect/>
          </a:stretch>
        </p:blipFill>
        <p:spPr>
          <a:xfrm>
            <a:off x="1612980" y="2160588"/>
            <a:ext cx="4341652" cy="3881437"/>
          </a:xfrm>
          <a:prstGeom prst="rect">
            <a:avLst/>
          </a:prstGeom>
        </p:spPr>
      </p:pic>
    </p:spTree>
    <p:extLst>
      <p:ext uri="{BB962C8B-B14F-4D97-AF65-F5344CB8AC3E}">
        <p14:creationId xmlns:p14="http://schemas.microsoft.com/office/powerpoint/2010/main" val="2996161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609600"/>
          </a:xfrm>
        </p:spPr>
        <p:txBody>
          <a:bodyPr>
            <a:normAutofit fontScale="90000"/>
          </a:bodyPr>
          <a:lstStyle/>
          <a:p>
            <a:r>
              <a:rPr lang="en-US" dirty="0"/>
              <a:t>Fact Tables</a:t>
            </a:r>
            <a:br>
              <a:rPr lang="en-US" dirty="0"/>
            </a:br>
            <a:endParaRPr lang="en-IN" dirty="0"/>
          </a:p>
        </p:txBody>
      </p:sp>
      <p:sp>
        <p:nvSpPr>
          <p:cNvPr id="3" name="Content Placeholder 2"/>
          <p:cNvSpPr>
            <a:spLocks noGrp="1"/>
          </p:cNvSpPr>
          <p:nvPr>
            <p:ph idx="1"/>
          </p:nvPr>
        </p:nvSpPr>
        <p:spPr/>
        <p:txBody>
          <a:bodyPr/>
          <a:lstStyle/>
          <a:p>
            <a:r>
              <a:rPr lang="en-US" dirty="0"/>
              <a:t>Fact Tables</a:t>
            </a:r>
          </a:p>
          <a:p>
            <a:r>
              <a:rPr lang="en-US" dirty="0"/>
              <a:t>A table in a star schema which contains facts and connected to dimensions. A fact table has two types of columns: those that include fact and those that are foreign keys to the dimension table. The primary key of the fact tables is generally a composite key that is made up of all of its foreign keys.</a:t>
            </a:r>
          </a:p>
          <a:p>
            <a:r>
              <a:rPr lang="en-US" dirty="0"/>
              <a:t>A fact table might involve either detail level fact or fact that have been aggregated (fact tables that include aggregated fact are often instead called summary tables). A fact table generally contains facts with the same level of aggregation.</a:t>
            </a:r>
          </a:p>
          <a:p>
            <a:endParaRPr lang="en-IN" dirty="0"/>
          </a:p>
        </p:txBody>
      </p:sp>
    </p:spTree>
    <p:extLst>
      <p:ext uri="{BB962C8B-B14F-4D97-AF65-F5344CB8AC3E}">
        <p14:creationId xmlns:p14="http://schemas.microsoft.com/office/powerpoint/2010/main" val="2179990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Snowflake Schema?</a:t>
            </a:r>
          </a:p>
        </p:txBody>
      </p:sp>
      <p:sp>
        <p:nvSpPr>
          <p:cNvPr id="3" name="Content Placeholder 2"/>
          <p:cNvSpPr>
            <a:spLocks noGrp="1"/>
          </p:cNvSpPr>
          <p:nvPr>
            <p:ph idx="1"/>
          </p:nvPr>
        </p:nvSpPr>
        <p:spPr>
          <a:xfrm>
            <a:off x="609599" y="1752600"/>
            <a:ext cx="6347714" cy="4495800"/>
          </a:xfrm>
        </p:spPr>
        <p:txBody>
          <a:bodyPr>
            <a:normAutofit fontScale="92500" lnSpcReduction="20000"/>
          </a:bodyPr>
          <a:lstStyle/>
          <a:p>
            <a:r>
              <a:rPr lang="en-US" sz="1600" dirty="0"/>
              <a:t>What is Snowflake Schema?</a:t>
            </a:r>
          </a:p>
          <a:p>
            <a:r>
              <a:rPr lang="en-US" sz="1600" dirty="0"/>
              <a:t>A snowflake schema is equivalent to the star schema. "A schema is known as a snowflake if one or more dimension tables do not connect directly to the fact table but must join through other dimension tables."</a:t>
            </a:r>
          </a:p>
          <a:p>
            <a:r>
              <a:rPr lang="en-US" sz="1600" dirty="0"/>
              <a:t>The snowflake schema is an expansion of the star schema where each point of the star explodes into more points. It is called snowflake schema because the diagram of snowflake schema resembles a snowflake. </a:t>
            </a:r>
            <a:r>
              <a:rPr lang="en-US" sz="1600" b="1" dirty="0" err="1"/>
              <a:t>Snowflaking</a:t>
            </a:r>
            <a:r>
              <a:rPr lang="en-US" sz="1600" dirty="0"/>
              <a:t> is a method of normalizing the dimension tables in a STAR schemas. When we normalize all the dimension tables entirely, the resultant structure resembles a snowflake with the fact table in the middle.</a:t>
            </a:r>
          </a:p>
          <a:p>
            <a:r>
              <a:rPr lang="en-US" sz="1600" dirty="0" err="1"/>
              <a:t>Snowflaking</a:t>
            </a:r>
            <a:r>
              <a:rPr lang="en-US" sz="1600" dirty="0"/>
              <a:t> is used to develop the performance of specific queries. The schema is diagramed with each fact surrounded by its associated dimensions, and those dimensions are related to other dimensions, branching out into a snowflake pattern.</a:t>
            </a:r>
          </a:p>
          <a:p>
            <a:r>
              <a:rPr lang="en-US" sz="1600" dirty="0"/>
              <a:t>The snowflake schema consists of one fact table which is linked to many dimension tables, which can be linked to other dimension tables through a many-to-one relationship. Tables in a snowflake schema are generally normalized to the third normal form. Each dimension table performs exactly one level in a hierarchy.</a:t>
            </a:r>
          </a:p>
          <a:p>
            <a:endParaRPr lang="en-IN" sz="1600" dirty="0"/>
          </a:p>
        </p:txBody>
      </p:sp>
    </p:spTree>
    <p:extLst>
      <p:ext uri="{BB962C8B-B14F-4D97-AF65-F5344CB8AC3E}">
        <p14:creationId xmlns:p14="http://schemas.microsoft.com/office/powerpoint/2010/main" val="5511277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685800"/>
          </a:xfrm>
        </p:spPr>
        <p:txBody>
          <a:bodyPr/>
          <a:lstStyle/>
          <a:p>
            <a:endParaRPr lang="en-IN" dirty="0"/>
          </a:p>
        </p:txBody>
      </p:sp>
      <p:pic>
        <p:nvPicPr>
          <p:cNvPr id="2050" name="Picture 2" descr="What is Snowflake Schem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930400"/>
            <a:ext cx="4495800" cy="411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420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DEFINATION</a:t>
            </a:r>
            <a:endParaRPr lang="en-IN" dirty="0"/>
          </a:p>
        </p:txBody>
      </p:sp>
      <p:sp>
        <p:nvSpPr>
          <p:cNvPr id="3" name="Content Placeholder 2"/>
          <p:cNvSpPr>
            <a:spLocks noGrp="1"/>
          </p:cNvSpPr>
          <p:nvPr>
            <p:ph idx="1"/>
          </p:nvPr>
        </p:nvSpPr>
        <p:spPr/>
        <p:txBody>
          <a:bodyPr>
            <a:normAutofit/>
          </a:bodyPr>
          <a:lstStyle/>
          <a:p>
            <a:r>
              <a:rPr lang="en-US" sz="1600" dirty="0"/>
              <a:t>a </a:t>
            </a:r>
            <a:r>
              <a:rPr lang="en-US" sz="1600" b="1" dirty="0"/>
              <a:t>data warehouse</a:t>
            </a:r>
            <a:r>
              <a:rPr lang="en-US" sz="1600" dirty="0"/>
              <a:t> (</a:t>
            </a:r>
            <a:r>
              <a:rPr lang="en-US" sz="1600" b="1" dirty="0"/>
              <a:t>DW</a:t>
            </a:r>
            <a:r>
              <a:rPr lang="en-US" sz="1600" dirty="0"/>
              <a:t> or </a:t>
            </a:r>
            <a:r>
              <a:rPr lang="en-US" sz="1600" b="1" dirty="0"/>
              <a:t>DWH</a:t>
            </a:r>
            <a:r>
              <a:rPr lang="en-US" sz="1600" dirty="0"/>
              <a:t>), also known as an </a:t>
            </a:r>
            <a:r>
              <a:rPr lang="en-US" sz="1600" b="1" dirty="0"/>
              <a:t>enterprise data warehouse</a:t>
            </a:r>
            <a:r>
              <a:rPr lang="en-US" sz="1600" dirty="0"/>
              <a:t> (</a:t>
            </a:r>
            <a:r>
              <a:rPr lang="en-US" sz="1600" b="1" dirty="0"/>
              <a:t>EDW</a:t>
            </a:r>
            <a:r>
              <a:rPr lang="en-US" sz="1600" dirty="0"/>
              <a:t>), is a system used for </a:t>
            </a:r>
            <a:r>
              <a:rPr lang="en-US" sz="1600" dirty="0">
                <a:hlinkClick r:id="rId2" tooltip="Business intelligence"/>
              </a:rPr>
              <a:t>reporting</a:t>
            </a:r>
            <a:r>
              <a:rPr lang="en-US" sz="1600" dirty="0"/>
              <a:t> and </a:t>
            </a:r>
            <a:r>
              <a:rPr lang="en-US" sz="1600" dirty="0">
                <a:hlinkClick r:id="rId3" tooltip="Data analysis"/>
              </a:rPr>
              <a:t>data analysis</a:t>
            </a:r>
            <a:r>
              <a:rPr lang="en-US" sz="1600" dirty="0"/>
              <a:t> and is considered a core component of </a:t>
            </a:r>
            <a:r>
              <a:rPr lang="en-US" sz="1600" dirty="0">
                <a:hlinkClick r:id="rId2" tooltip="Business intelligence"/>
              </a:rPr>
              <a:t>business </a:t>
            </a:r>
            <a:r>
              <a:rPr lang="en-US" sz="1600" dirty="0" err="1" smtClean="0">
                <a:hlinkClick r:id="rId2" tooltip="Business intelligence"/>
              </a:rPr>
              <a:t>intelligence</a:t>
            </a:r>
            <a:r>
              <a:rPr lang="en-US" sz="1600" dirty="0" err="1" smtClean="0"/>
              <a:t>.Data</a:t>
            </a:r>
            <a:r>
              <a:rPr lang="en-US" sz="1600" dirty="0" smtClean="0"/>
              <a:t> </a:t>
            </a:r>
            <a:r>
              <a:rPr lang="en-US" sz="1600" dirty="0"/>
              <a:t>warehouses are central </a:t>
            </a:r>
            <a:r>
              <a:rPr lang="en-US" sz="1600" dirty="0">
                <a:hlinkClick r:id="rId4" tooltip="Repository (version control)"/>
              </a:rPr>
              <a:t>repositories</a:t>
            </a:r>
            <a:r>
              <a:rPr lang="en-US" sz="1600" dirty="0"/>
              <a:t> of integrated data from one or more disparate sources. They store current and historical data in one single </a:t>
            </a:r>
            <a:r>
              <a:rPr lang="en-US" sz="1600" dirty="0" smtClean="0"/>
              <a:t>place</a:t>
            </a:r>
            <a:r>
              <a:rPr lang="en-US" sz="1600" dirty="0"/>
              <a:t> that are used for creating analytical reports for workers throughout the enterprise</a:t>
            </a:r>
            <a:r>
              <a:rPr lang="en-US" sz="1600" dirty="0" smtClean="0"/>
              <a:t>.</a:t>
            </a:r>
            <a:r>
              <a:rPr lang="en-US" sz="1600" dirty="0"/>
              <a:t> This is beneficial for companies as it </a:t>
            </a:r>
            <a:r>
              <a:rPr lang="en-US" sz="1600" dirty="0" smtClean="0"/>
              <a:t>enable </a:t>
            </a:r>
            <a:r>
              <a:rPr lang="en-US" sz="1600" dirty="0"/>
              <a:t>them to interrogate and draw insights from their data and make decisions</a:t>
            </a:r>
            <a:r>
              <a:rPr lang="en-US" sz="1600" dirty="0" smtClean="0"/>
              <a:t>.</a:t>
            </a:r>
            <a:endParaRPr lang="en-IN" sz="1600" dirty="0"/>
          </a:p>
        </p:txBody>
      </p:sp>
    </p:spTree>
    <p:extLst>
      <p:ext uri="{BB962C8B-B14F-4D97-AF65-F5344CB8AC3E}">
        <p14:creationId xmlns:p14="http://schemas.microsoft.com/office/powerpoint/2010/main" val="4280256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a:t>
            </a:r>
            <a:endParaRPr lang="en-IN" dirty="0"/>
          </a:p>
        </p:txBody>
      </p:sp>
      <p:pic>
        <p:nvPicPr>
          <p:cNvPr id="4" name="Content Placeholder 3"/>
          <p:cNvPicPr>
            <a:picLocks noGrp="1" noChangeAspect="1"/>
          </p:cNvPicPr>
          <p:nvPr>
            <p:ph idx="1"/>
          </p:nvPr>
        </p:nvPicPr>
        <p:blipFill>
          <a:blip r:embed="rId2"/>
          <a:stretch>
            <a:fillRect/>
          </a:stretch>
        </p:blipFill>
        <p:spPr>
          <a:xfrm>
            <a:off x="990600" y="2438400"/>
            <a:ext cx="5638800" cy="3552031"/>
          </a:xfrm>
          <a:prstGeom prst="rect">
            <a:avLst/>
          </a:prstGeom>
        </p:spPr>
      </p:pic>
    </p:spTree>
    <p:extLst>
      <p:ext uri="{BB962C8B-B14F-4D97-AF65-F5344CB8AC3E}">
        <p14:creationId xmlns:p14="http://schemas.microsoft.com/office/powerpoint/2010/main" val="2253183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SCHEMA</a:t>
            </a:r>
            <a:endParaRPr lang="en-IN" dirty="0"/>
          </a:p>
        </p:txBody>
      </p:sp>
      <p:pic>
        <p:nvPicPr>
          <p:cNvPr id="3153" name="Picture 81" descr="What is Snowflake Schem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6980" y="2160588"/>
            <a:ext cx="3973652" cy="3881437"/>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What is Snowflake Sch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14850"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08229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SNOWFLAKE SCHEMA</a:t>
            </a:r>
            <a:endParaRPr lang="en-IN" dirty="0"/>
          </a:p>
        </p:txBody>
      </p:sp>
      <p:pic>
        <p:nvPicPr>
          <p:cNvPr id="4098" name="Picture 2" descr="What is Snowflake Schem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3892" y="2160588"/>
            <a:ext cx="4559829"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5168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dirty="0"/>
              <a:t>What is Fact Constellation Schema?</a:t>
            </a:r>
          </a:p>
          <a:p>
            <a:r>
              <a:rPr lang="en-US" dirty="0"/>
              <a:t>A Fact constellation means two or more fact tables sharing one or more dimensions. It is also called </a:t>
            </a:r>
            <a:r>
              <a:rPr lang="en-US" b="1" dirty="0"/>
              <a:t>Galaxy schema</a:t>
            </a:r>
            <a:r>
              <a:rPr lang="en-US" dirty="0"/>
              <a:t>.</a:t>
            </a:r>
          </a:p>
          <a:p>
            <a:r>
              <a:rPr lang="en-US" dirty="0"/>
              <a:t>Fact Constellation Schema describes a logical structure of data warehouse or data mart. Fact Constellation Schema can design with a collection of de-normalized FACT, Shared, and Conformed Dimension tables.</a:t>
            </a:r>
          </a:p>
          <a:p>
            <a:endParaRPr lang="en-IN" dirty="0"/>
          </a:p>
        </p:txBody>
      </p:sp>
    </p:spTree>
    <p:extLst>
      <p:ext uri="{BB962C8B-B14F-4D97-AF65-F5344CB8AC3E}">
        <p14:creationId xmlns:p14="http://schemas.microsoft.com/office/powerpoint/2010/main" val="19342386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a:t>
            </a:r>
            <a:endParaRPr lang="en-IN" dirty="0"/>
          </a:p>
        </p:txBody>
      </p:sp>
      <p:pic>
        <p:nvPicPr>
          <p:cNvPr id="5122" name="Picture 2" descr="What is Fact Constellation Schem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2722038"/>
            <a:ext cx="6348413" cy="2758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478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a:t>
            </a:r>
            <a:endParaRPr lang="en-IN" dirty="0"/>
          </a:p>
        </p:txBody>
      </p:sp>
      <p:pic>
        <p:nvPicPr>
          <p:cNvPr id="4" name="Content Placeholder 3"/>
          <p:cNvPicPr>
            <a:picLocks noGrp="1" noChangeAspect="1"/>
          </p:cNvPicPr>
          <p:nvPr>
            <p:ph idx="1"/>
          </p:nvPr>
        </p:nvPicPr>
        <p:blipFill>
          <a:blip r:embed="rId2"/>
          <a:stretch>
            <a:fillRect/>
          </a:stretch>
        </p:blipFill>
        <p:spPr>
          <a:xfrm>
            <a:off x="926306" y="2196306"/>
            <a:ext cx="5715000" cy="3810000"/>
          </a:xfrm>
          <a:prstGeom prst="rect">
            <a:avLst/>
          </a:prstGeom>
        </p:spPr>
      </p:pic>
    </p:spTree>
    <p:extLst>
      <p:ext uri="{BB962C8B-B14F-4D97-AF65-F5344CB8AC3E}">
        <p14:creationId xmlns:p14="http://schemas.microsoft.com/office/powerpoint/2010/main" val="1149269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0" i="0" u="none" strike="noStrike" kern="0" cap="none" spc="0" normalizeH="0" baseline="0" noProof="0" dirty="0" smtClean="0">
                <a:ln>
                  <a:noFill/>
                </a:ln>
                <a:solidFill>
                  <a:srgbClr val="CC3300"/>
                </a:solidFill>
                <a:effectLst>
                  <a:outerShdw blurRad="38100" dist="38100" dir="2700000" algn="tl">
                    <a:srgbClr val="C0C0C0"/>
                  </a:outerShdw>
                </a:effectLst>
                <a:uLnTx/>
                <a:uFillTx/>
                <a:latin typeface="+mj-lt"/>
                <a:ea typeface="+mj-ea"/>
                <a:cs typeface="+mj-cs"/>
              </a:rPr>
              <a:t>DW Implementation Issues</a:t>
            </a:r>
            <a:endParaRPr kumimoji="0" lang="en-US" sz="3600" b="0" i="0" u="none" strike="noStrike" kern="0" cap="none" spc="0" normalizeH="0" baseline="0" noProof="0" dirty="0">
              <a:ln>
                <a:noFill/>
              </a:ln>
              <a:solidFill>
                <a:srgbClr val="CC3300"/>
              </a:solidFill>
              <a:effectLst>
                <a:outerShdw blurRad="38100" dist="38100" dir="2700000" algn="tl">
                  <a:srgbClr val="C0C0C0"/>
                </a:outerShdw>
              </a:effectLst>
              <a:uLnTx/>
              <a:uFillTx/>
              <a:latin typeface="+mj-lt"/>
              <a:ea typeface="+mj-ea"/>
              <a:cs typeface="+mj-cs"/>
            </a:endParaRPr>
          </a:p>
        </p:txBody>
      </p:sp>
      <p:sp>
        <p:nvSpPr>
          <p:cNvPr id="36867" name="Content Placeholder 2"/>
          <p:cNvSpPr>
            <a:spLocks noGrp="1"/>
          </p:cNvSpPr>
          <p:nvPr>
            <p:ph idx="1"/>
          </p:nvPr>
        </p:nvSpPr>
        <p:spPr/>
        <p:txBody>
          <a:bodyPr vert="horz" wrap="square" lIns="91440" tIns="45720" rIns="91440" bIns="45720" anchor="t" anchorCtr="0">
            <a:normAutofit fontScale="70000" lnSpcReduction="20000"/>
          </a:bodyPr>
          <a:lstStyle/>
          <a:p>
            <a:pPr eaLnBrk="1" hangingPunct="1"/>
            <a:r>
              <a:rPr sz="2800" dirty="0"/>
              <a:t>11 tasks for successful DW implementation</a:t>
            </a:r>
          </a:p>
          <a:p>
            <a:pPr lvl="1" eaLnBrk="1" hangingPunct="1"/>
            <a:r>
              <a:rPr sz="2000" dirty="0"/>
              <a:t>Establishment of service-level agreements and data-refresh requirements</a:t>
            </a:r>
          </a:p>
          <a:p>
            <a:pPr lvl="1" eaLnBrk="1" hangingPunct="1"/>
            <a:r>
              <a:rPr sz="2000" dirty="0"/>
              <a:t>Identification of data sources and their governance policies</a:t>
            </a:r>
          </a:p>
          <a:p>
            <a:pPr lvl="1" eaLnBrk="1" hangingPunct="1"/>
            <a:r>
              <a:rPr sz="2000" dirty="0"/>
              <a:t>Data quality planning</a:t>
            </a:r>
          </a:p>
          <a:p>
            <a:pPr lvl="1" eaLnBrk="1" hangingPunct="1"/>
            <a:r>
              <a:rPr sz="2000" dirty="0"/>
              <a:t>Data model design</a:t>
            </a:r>
          </a:p>
          <a:p>
            <a:pPr lvl="1" eaLnBrk="1" hangingPunct="1"/>
            <a:r>
              <a:rPr sz="2000" dirty="0"/>
              <a:t>ETL tool selection</a:t>
            </a:r>
          </a:p>
          <a:p>
            <a:pPr lvl="1" eaLnBrk="1" hangingPunct="1"/>
            <a:r>
              <a:rPr sz="2000" dirty="0"/>
              <a:t>Relational database software and platform selection</a:t>
            </a:r>
          </a:p>
          <a:p>
            <a:pPr lvl="1" eaLnBrk="1" hangingPunct="1"/>
            <a:r>
              <a:rPr sz="2000" dirty="0"/>
              <a:t>Data transport</a:t>
            </a:r>
          </a:p>
          <a:p>
            <a:pPr lvl="1" eaLnBrk="1" hangingPunct="1"/>
            <a:r>
              <a:rPr sz="2000" dirty="0"/>
              <a:t>Data conversion</a:t>
            </a:r>
          </a:p>
          <a:p>
            <a:pPr lvl="1" eaLnBrk="1" hangingPunct="1"/>
            <a:r>
              <a:rPr sz="2000" dirty="0"/>
              <a:t>Reconciliation process</a:t>
            </a:r>
          </a:p>
          <a:p>
            <a:pPr lvl="1" eaLnBrk="1" hangingPunct="1"/>
            <a:r>
              <a:rPr sz="2000" dirty="0"/>
              <a:t>Purge and archive planning</a:t>
            </a:r>
          </a:p>
          <a:p>
            <a:pPr lvl="1" eaLnBrk="1" hangingPunct="1"/>
            <a:r>
              <a:rPr sz="2000" dirty="0"/>
              <a:t>End-user support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Difficulties of Implementing Data Warehouses</a:t>
            </a:r>
            <a:br>
              <a:rPr lang="en-US" b="1" dirty="0"/>
            </a:br>
            <a:endParaRPr lang="en-IN" dirty="0"/>
          </a:p>
        </p:txBody>
      </p:sp>
      <p:sp>
        <p:nvSpPr>
          <p:cNvPr id="3" name="Content Placeholder 2"/>
          <p:cNvSpPr>
            <a:spLocks noGrp="1"/>
          </p:cNvSpPr>
          <p:nvPr>
            <p:ph idx="1"/>
          </p:nvPr>
        </p:nvSpPr>
        <p:spPr/>
        <p:txBody>
          <a:bodyPr/>
          <a:lstStyle/>
          <a:p>
            <a:r>
              <a:rPr lang="en-IN" b="1" dirty="0" smtClean="0"/>
              <a:t>Data </a:t>
            </a:r>
            <a:r>
              <a:rPr lang="en-IN" b="1" dirty="0"/>
              <a:t>Integration</a:t>
            </a:r>
            <a:r>
              <a:rPr lang="en-IN" b="1" dirty="0" smtClean="0"/>
              <a:t>:</a:t>
            </a:r>
          </a:p>
          <a:p>
            <a:r>
              <a:rPr lang="en-IN" b="1" dirty="0"/>
              <a:t>Data Quality:</a:t>
            </a:r>
            <a:r>
              <a:rPr lang="en-IN" dirty="0"/>
              <a:t> </a:t>
            </a:r>
            <a:endParaRPr lang="en-IN" dirty="0" smtClean="0"/>
          </a:p>
          <a:p>
            <a:r>
              <a:rPr lang="en-IN" dirty="0"/>
              <a:t> </a:t>
            </a:r>
            <a:r>
              <a:rPr lang="en-IN" b="1" dirty="0"/>
              <a:t>Data </a:t>
            </a:r>
            <a:r>
              <a:rPr lang="en-IN" b="1" dirty="0" smtClean="0"/>
              <a:t>Volume</a:t>
            </a:r>
          </a:p>
          <a:p>
            <a:r>
              <a:rPr lang="en-IN" b="1" dirty="0" smtClean="0"/>
              <a:t>Performance</a:t>
            </a:r>
          </a:p>
          <a:p>
            <a:r>
              <a:rPr lang="en-IN" b="1" dirty="0" smtClean="0"/>
              <a:t>Security:</a:t>
            </a:r>
          </a:p>
          <a:p>
            <a:r>
              <a:rPr lang="en-IN" b="1" dirty="0"/>
              <a:t>Business </a:t>
            </a:r>
            <a:r>
              <a:rPr lang="en-IN" b="1" dirty="0" smtClean="0"/>
              <a:t>Requirements</a:t>
            </a:r>
          </a:p>
          <a:p>
            <a:r>
              <a:rPr lang="en-IN" b="1" dirty="0"/>
              <a:t>Cost:</a:t>
            </a:r>
            <a:r>
              <a:rPr lang="en-IN" dirty="0"/>
              <a:t> </a:t>
            </a:r>
            <a:endParaRPr lang="en-IN" dirty="0" smtClean="0"/>
          </a:p>
          <a:p>
            <a:r>
              <a:rPr lang="en-IN" b="1" dirty="0"/>
              <a:t>Change management</a:t>
            </a:r>
            <a:endParaRPr lang="en-IN" dirty="0"/>
          </a:p>
        </p:txBody>
      </p:sp>
    </p:spTree>
    <p:extLst>
      <p:ext uri="{BB962C8B-B14F-4D97-AF65-F5344CB8AC3E}">
        <p14:creationId xmlns:p14="http://schemas.microsoft.com/office/powerpoint/2010/main" val="355778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Advantages:</a:t>
            </a:r>
            <a:br>
              <a:rPr lang="en-IN" b="1" dirty="0"/>
            </a:br>
            <a:endParaRPr lang="en-IN" dirty="0"/>
          </a:p>
        </p:txBody>
      </p:sp>
      <p:sp>
        <p:nvSpPr>
          <p:cNvPr id="3" name="Content Placeholder 2"/>
          <p:cNvSpPr>
            <a:spLocks noGrp="1"/>
          </p:cNvSpPr>
          <p:nvPr>
            <p:ph idx="1"/>
          </p:nvPr>
        </p:nvSpPr>
        <p:spPr>
          <a:xfrm>
            <a:off x="609599" y="1219200"/>
            <a:ext cx="6347714" cy="5410200"/>
          </a:xfrm>
        </p:spPr>
        <p:txBody>
          <a:bodyPr/>
          <a:lstStyle/>
          <a:p>
            <a:r>
              <a:rPr lang="en-IN" b="1" dirty="0" smtClean="0"/>
              <a:t>Improved </a:t>
            </a:r>
            <a:r>
              <a:rPr lang="en-IN" b="1" dirty="0"/>
              <a:t>Data Quality</a:t>
            </a:r>
            <a:r>
              <a:rPr lang="en-IN" b="1" dirty="0" smtClean="0"/>
              <a:t>:</a:t>
            </a:r>
            <a:endParaRPr lang="en-IN" b="1" dirty="0"/>
          </a:p>
          <a:p>
            <a:r>
              <a:rPr lang="en-IN" b="1" dirty="0"/>
              <a:t>Better </a:t>
            </a:r>
            <a:r>
              <a:rPr lang="en-IN" b="1" dirty="0" smtClean="0"/>
              <a:t>Decision-Making</a:t>
            </a:r>
          </a:p>
          <a:p>
            <a:r>
              <a:rPr lang="en-IN" b="1" dirty="0"/>
              <a:t>Historical </a:t>
            </a:r>
            <a:r>
              <a:rPr lang="en-IN" b="1" dirty="0" smtClean="0"/>
              <a:t>Analysis</a:t>
            </a:r>
          </a:p>
          <a:p>
            <a:r>
              <a:rPr lang="en-IN" b="1" dirty="0" smtClean="0"/>
              <a:t>Scalability</a:t>
            </a:r>
          </a:p>
          <a:p>
            <a:r>
              <a:rPr lang="en-IN" b="1" dirty="0" smtClean="0"/>
              <a:t>Supports </a:t>
            </a:r>
            <a:r>
              <a:rPr lang="en-IN" b="1" dirty="0"/>
              <a:t>Self-Service Analytics:</a:t>
            </a:r>
            <a:r>
              <a:rPr lang="en-IN" dirty="0"/>
              <a:t> </a:t>
            </a:r>
            <a:endParaRPr lang="en-IN" dirty="0" smtClean="0"/>
          </a:p>
          <a:p>
            <a:r>
              <a:rPr lang="en-IN" b="1" dirty="0">
                <a:solidFill>
                  <a:srgbClr val="FF0000"/>
                </a:solidFill>
              </a:rPr>
              <a:t>Disadvantages:</a:t>
            </a:r>
          </a:p>
          <a:p>
            <a:r>
              <a:rPr lang="en-IN" b="1" dirty="0"/>
              <a:t>Time and </a:t>
            </a:r>
            <a:r>
              <a:rPr lang="en-IN" b="1" dirty="0" smtClean="0"/>
              <a:t>Cost</a:t>
            </a:r>
          </a:p>
          <a:p>
            <a:r>
              <a:rPr lang="en-IN" b="1" dirty="0" smtClean="0"/>
              <a:t>Complexity</a:t>
            </a:r>
          </a:p>
          <a:p>
            <a:r>
              <a:rPr lang="en-IN" b="1" dirty="0"/>
              <a:t>Data Silos</a:t>
            </a:r>
            <a:r>
              <a:rPr lang="en-IN" b="1" dirty="0" smtClean="0"/>
              <a:t>:</a:t>
            </a:r>
          </a:p>
          <a:p>
            <a:r>
              <a:rPr lang="en-IN" b="1" dirty="0"/>
              <a:t>Performance</a:t>
            </a:r>
            <a:r>
              <a:rPr lang="en-IN" b="1" dirty="0" smtClean="0"/>
              <a:t>:</a:t>
            </a:r>
          </a:p>
          <a:p>
            <a:r>
              <a:rPr lang="en-IN" b="1" dirty="0"/>
              <a:t>Data Governance:</a:t>
            </a:r>
            <a:r>
              <a:rPr lang="en-IN" dirty="0"/>
              <a:t> </a:t>
            </a:r>
            <a:endParaRPr lang="en-US" b="1" dirty="0" smtClean="0"/>
          </a:p>
          <a:p>
            <a:endParaRPr lang="en-IN" b="1" dirty="0" smtClean="0"/>
          </a:p>
          <a:p>
            <a:endParaRPr lang="en-IN" dirty="0"/>
          </a:p>
        </p:txBody>
      </p:sp>
    </p:spTree>
    <p:extLst>
      <p:ext uri="{BB962C8B-B14F-4D97-AF65-F5344CB8AC3E}">
        <p14:creationId xmlns:p14="http://schemas.microsoft.com/office/powerpoint/2010/main" val="24290457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projects have many risks</a:t>
            </a:r>
            <a:endParaRPr lang="en-IN" dirty="0"/>
          </a:p>
        </p:txBody>
      </p:sp>
      <p:sp>
        <p:nvSpPr>
          <p:cNvPr id="3" name="Content Placeholder 2"/>
          <p:cNvSpPr>
            <a:spLocks noGrp="1"/>
          </p:cNvSpPr>
          <p:nvPr>
            <p:ph idx="1"/>
          </p:nvPr>
        </p:nvSpPr>
        <p:spPr/>
        <p:txBody>
          <a:bodyPr/>
          <a:lstStyle/>
          <a:p>
            <a:r>
              <a:rPr lang="en-US" b="1" i="1" dirty="0" smtClean="0"/>
              <a:t>Starting </a:t>
            </a:r>
            <a:r>
              <a:rPr lang="en-US" b="1" i="1" dirty="0"/>
              <a:t>with the wrong sponsorship chain</a:t>
            </a:r>
            <a:r>
              <a:rPr lang="en-US" b="1" i="1" dirty="0" smtClean="0"/>
              <a:t>.</a:t>
            </a:r>
          </a:p>
          <a:p>
            <a:r>
              <a:rPr lang="en-US" b="1" i="1" dirty="0"/>
              <a:t>Setting expectations that you cannot </a:t>
            </a:r>
            <a:r>
              <a:rPr lang="en-US" b="1" i="1" dirty="0" smtClean="0"/>
              <a:t>meet</a:t>
            </a:r>
          </a:p>
          <a:p>
            <a:r>
              <a:rPr lang="en-IN" b="1" i="1" dirty="0"/>
              <a:t>Engaging politically naive </a:t>
            </a:r>
            <a:r>
              <a:rPr lang="en-IN" b="1" i="1" dirty="0" smtClean="0"/>
              <a:t>behaviour</a:t>
            </a:r>
          </a:p>
          <a:p>
            <a:r>
              <a:rPr lang="en-US" b="1" i="1" dirty="0" smtClean="0"/>
              <a:t>Loading </a:t>
            </a:r>
            <a:r>
              <a:rPr lang="en-US" b="1" i="1" dirty="0"/>
              <a:t>the data warehouse with </a:t>
            </a:r>
            <a:r>
              <a:rPr lang="en-US" b="1" i="1" dirty="0" smtClean="0"/>
              <a:t>information </a:t>
            </a:r>
            <a:r>
              <a:rPr lang="en-US" b="1" i="1" dirty="0"/>
              <a:t>just because it is available</a:t>
            </a:r>
            <a:r>
              <a:rPr lang="en-US" b="1" i="1" dirty="0" smtClean="0"/>
              <a:t>.</a:t>
            </a:r>
          </a:p>
          <a:p>
            <a:r>
              <a:rPr lang="en-US" b="1" i="1" dirty="0"/>
              <a:t>Believing that data </a:t>
            </a:r>
            <a:r>
              <a:rPr lang="en-US" b="1" i="1" dirty="0" smtClean="0"/>
              <a:t>warehousing </a:t>
            </a:r>
            <a:r>
              <a:rPr lang="en-US" b="1" i="1" dirty="0"/>
              <a:t>database design is the same as transactional database</a:t>
            </a:r>
          </a:p>
          <a:p>
            <a:r>
              <a:rPr lang="en-IN" b="1" i="1" dirty="0"/>
              <a:t>design</a:t>
            </a:r>
            <a:r>
              <a:rPr lang="en-IN" b="1" i="1" dirty="0" smtClean="0"/>
              <a:t>.</a:t>
            </a:r>
          </a:p>
          <a:p>
            <a:r>
              <a:rPr lang="en-US" b="1" i="1" dirty="0"/>
              <a:t>Choosing a data warehouse manager who is technology oriented rather than user oriented.</a:t>
            </a:r>
            <a:endParaRPr lang="en-IN" dirty="0"/>
          </a:p>
        </p:txBody>
      </p:sp>
    </p:spTree>
    <p:extLst>
      <p:ext uri="{BB962C8B-B14F-4D97-AF65-F5344CB8AC3E}">
        <p14:creationId xmlns:p14="http://schemas.microsoft.com/office/powerpoint/2010/main" val="21474881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980</TotalTime>
  <Words>3411</Words>
  <Application>Microsoft Office PowerPoint</Application>
  <PresentationFormat>On-screen Show (4:3)</PresentationFormat>
  <Paragraphs>437</Paragraphs>
  <Slides>117</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117</vt:i4>
      </vt:variant>
    </vt:vector>
  </HeadingPairs>
  <TitlesOfParts>
    <vt:vector size="132" baseType="lpstr">
      <vt:lpstr>MS PGothic</vt:lpstr>
      <vt:lpstr>SimSun</vt:lpstr>
      <vt:lpstr>Arial</vt:lpstr>
      <vt:lpstr>erdana</vt:lpstr>
      <vt:lpstr>inter-bold</vt:lpstr>
      <vt:lpstr>inter-regular</vt:lpstr>
      <vt:lpstr>Nunito-Regular</vt:lpstr>
      <vt:lpstr>Tahoma</vt:lpstr>
      <vt:lpstr>times new roman</vt:lpstr>
      <vt:lpstr>times new roman</vt:lpstr>
      <vt:lpstr>TimesNewRomanPS-BoldMT</vt:lpstr>
      <vt:lpstr>Trebuchet MS</vt:lpstr>
      <vt:lpstr>Wingdings</vt:lpstr>
      <vt:lpstr>Wingdings 3</vt:lpstr>
      <vt:lpstr>Facet</vt:lpstr>
      <vt:lpstr>   </vt:lpstr>
      <vt:lpstr>Business intelligence</vt:lpstr>
      <vt:lpstr>BI</vt:lpstr>
      <vt:lpstr>Learning Objectives</vt:lpstr>
      <vt:lpstr> unit 1 -syllabus</vt:lpstr>
      <vt:lpstr>database</vt:lpstr>
      <vt:lpstr>Main Data Warehousing Topics</vt:lpstr>
      <vt:lpstr>What is a Data Warehouse?</vt:lpstr>
      <vt:lpstr>DEFINATION</vt:lpstr>
      <vt:lpstr>DW</vt:lpstr>
      <vt:lpstr>Characteristics of DW</vt:lpstr>
      <vt:lpstr>Ware house </vt:lpstr>
      <vt:lpstr>dw</vt:lpstr>
      <vt:lpstr>Types</vt:lpstr>
      <vt:lpstr>Overview DATAWAREHOUSING</vt:lpstr>
      <vt:lpstr>DW Architecture</vt:lpstr>
      <vt:lpstr>A data-warehouse is a heterogeneous collection of different data sources organized under a unified schema. There are 2 approaches for constructing data-warehouse: Top-down approach and Bottom-up approach are explained as below. </vt:lpstr>
      <vt:lpstr>Top-Down Approach </vt:lpstr>
      <vt:lpstr>Advantages of Top-Down Approach – </vt:lpstr>
      <vt:lpstr>Disadvantages of Top-Down Approach </vt:lpstr>
      <vt:lpstr>Bottom-up approach:  </vt:lpstr>
      <vt:lpstr>DW</vt:lpstr>
      <vt:lpstr>Advantages of Bottom-Up Approach –</vt:lpstr>
      <vt:lpstr>Disadvantage of Bottom-Up Approach –  </vt:lpstr>
      <vt:lpstr>TYPES OF dw</vt:lpstr>
      <vt:lpstr>TWO TIER</vt:lpstr>
      <vt:lpstr>THREE TIER </vt:lpstr>
      <vt:lpstr>Four tier</vt:lpstr>
      <vt:lpstr>PowerPoint Presentation</vt:lpstr>
      <vt:lpstr>Data mart</vt:lpstr>
      <vt:lpstr>PowerPoint Presentation</vt:lpstr>
      <vt:lpstr>PowerPoint Presentation</vt:lpstr>
      <vt:lpstr>PowerPoint Presentation</vt:lpstr>
      <vt:lpstr>PowerPoint Presentation</vt:lpstr>
      <vt:lpstr>Independent Data Marts </vt:lpstr>
      <vt:lpstr>PowerPoint Presentation</vt:lpstr>
      <vt:lpstr>PowerPoint Presentation</vt:lpstr>
      <vt:lpstr>Multidimensional Data Model </vt:lpstr>
      <vt:lpstr>Features of multidimensional data models: </vt:lpstr>
      <vt:lpstr>Working on a Multidimensional Data Model </vt:lpstr>
      <vt:lpstr>Multidimensional data</vt:lpstr>
      <vt:lpstr>EXAMPLE </vt:lpstr>
      <vt:lpstr>PowerPoint Presentation</vt:lpstr>
      <vt:lpstr> if we desire to view the data of the sales in a three-dimensional table, then it is represented in the diagram given below. Here the data of the sales is represented as a two dimensional table. Let us consider the data according to item, time and location (like Kolkata, Delhi, Mumbai). Here is the table : </vt:lpstr>
      <vt:lpstr>REPRESENTATION</vt:lpstr>
      <vt:lpstr>EX</vt:lpstr>
      <vt:lpstr>Advantages of Multi Dimensional Data Model  </vt:lpstr>
      <vt:lpstr>Data cube</vt:lpstr>
      <vt:lpstr>EXAMPLE</vt:lpstr>
      <vt:lpstr>DATA CUBE</vt:lpstr>
      <vt:lpstr>PowerPoint Presentation</vt:lpstr>
      <vt:lpstr>TYPES OF DATACUBES</vt:lpstr>
      <vt:lpstr>PowerPoint Presentation</vt:lpstr>
      <vt:lpstr>PowerPoint Presentation</vt:lpstr>
      <vt:lpstr>3D</vt:lpstr>
      <vt:lpstr>PowerPoint Presentation</vt:lpstr>
      <vt:lpstr>OLAP-OLTP</vt:lpstr>
      <vt:lpstr>Oltp /olap</vt:lpstr>
      <vt:lpstr>PowerPoint Presentation</vt:lpstr>
      <vt:lpstr>OLTP</vt:lpstr>
      <vt:lpstr>olap</vt:lpstr>
      <vt:lpstr>PowerPoint Presentation</vt:lpstr>
      <vt:lpstr>PowerPoint Presentation</vt:lpstr>
      <vt:lpstr>OLAP</vt:lpstr>
      <vt:lpstr>PowerPoint Presentation</vt:lpstr>
      <vt:lpstr>PowerPoint Presentation</vt:lpstr>
      <vt:lpstr>PowerPoint Presentation</vt:lpstr>
      <vt:lpstr>olap</vt:lpstr>
      <vt:lpstr>PowerPoint Presentation</vt:lpstr>
      <vt:lpstr>HOLAP</vt:lpstr>
      <vt:lpstr>HOLAP</vt:lpstr>
      <vt:lpstr>OPERATIONS</vt:lpstr>
      <vt:lpstr>PowerPoint Presentation</vt:lpstr>
      <vt:lpstr>OLAP Operations</vt:lpstr>
      <vt:lpstr>OLAP</vt:lpstr>
      <vt:lpstr>Variations of OLAP </vt:lpstr>
      <vt:lpstr>DIFFERENCES</vt:lpstr>
      <vt:lpstr>ETL (Extract, Transform, and Load) Process </vt:lpstr>
      <vt:lpstr>PowerPoint Presentation</vt:lpstr>
      <vt:lpstr>ETL</vt:lpstr>
      <vt:lpstr>Cleansing </vt:lpstr>
      <vt:lpstr>Transformation </vt:lpstr>
      <vt:lpstr>ETL </vt:lpstr>
      <vt:lpstr>ETL</vt:lpstr>
      <vt:lpstr>Star Schema</vt:lpstr>
      <vt:lpstr>STAR SCHEMA</vt:lpstr>
      <vt:lpstr>Fact Tables </vt:lpstr>
      <vt:lpstr>What is Snowflake Schema?</vt:lpstr>
      <vt:lpstr>PowerPoint Presentation</vt:lpstr>
      <vt:lpstr>SCHEMA</vt:lpstr>
      <vt:lpstr>STAR SCHEMA</vt:lpstr>
      <vt:lpstr>SNOWFLAKE SCHEMA</vt:lpstr>
      <vt:lpstr>PowerPoint Presentation</vt:lpstr>
      <vt:lpstr>FACT</vt:lpstr>
      <vt:lpstr>FACT</vt:lpstr>
      <vt:lpstr>DW Implementation Issues</vt:lpstr>
      <vt:lpstr>Difficulties of Implementing Data Warehouses </vt:lpstr>
      <vt:lpstr>Advantages: </vt:lpstr>
      <vt:lpstr>Data warehouse projects have many risks</vt:lpstr>
      <vt:lpstr>DW Implementation Guidelines</vt:lpstr>
      <vt:lpstr>Successful DW Implementation Things to Avoid</vt:lpstr>
      <vt:lpstr>Real Time Data Warehouse</vt:lpstr>
      <vt:lpstr>Real Time Data Warehouse</vt:lpstr>
      <vt:lpstr>Trends in data warehousing</vt:lpstr>
      <vt:lpstr>PowerPoint Presentation</vt:lpstr>
      <vt:lpstr>Successful DW Implementation Things to Avoid   - Cont.</vt:lpstr>
      <vt:lpstr>Failure Factors in DW Projects</vt:lpstr>
      <vt:lpstr>Massive DW and Scalability</vt:lpstr>
      <vt:lpstr>Real-time/Active DW/BI</vt:lpstr>
      <vt:lpstr>Real-time/Active DW at Teradata</vt:lpstr>
      <vt:lpstr>Enterprise Decision Evolution and DW</vt:lpstr>
      <vt:lpstr>sas</vt:lpstr>
      <vt:lpstr>PowerPoint Presentation</vt:lpstr>
      <vt:lpstr>Traditional vs Active DW Environment</vt:lpstr>
      <vt:lpstr>DW Administration and Security</vt:lpstr>
      <vt:lpstr>The Future of DW</vt:lpstr>
      <vt:lpstr>Threats that Might Affect Data Warehousing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DSS Chapter 1</dc:title>
  <dc:creator>Dursun Delen</dc:creator>
  <cp:lastModifiedBy>MRUH</cp:lastModifiedBy>
  <cp:revision>374</cp:revision>
  <cp:lastPrinted>2000-12-01T14:01:00Z</cp:lastPrinted>
  <dcterms:created xsi:type="dcterms:W3CDTF">1998-03-18T21:58:00Z</dcterms:created>
  <dcterms:modified xsi:type="dcterms:W3CDTF">2024-02-01T04:19:14Z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2F46451D376849B9AE01AC5983124C25_13</vt:lpwstr>
  </property>
  <property fmtid="{D5CDD505-2E9C-101B-9397-08002B2CF9AE}" pid="3" name="KSOProductBuildVer">
    <vt:lpwstr>1033-12.2.0.13412</vt:lpwstr>
  </property>
</Properties>
</file>